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53"/>
  </p:notesMasterIdLst>
  <p:sldIdLst>
    <p:sldId id="315" r:id="rId2"/>
    <p:sldId id="316" r:id="rId3"/>
    <p:sldId id="381" r:id="rId4"/>
    <p:sldId id="318" r:id="rId5"/>
    <p:sldId id="382" r:id="rId6"/>
    <p:sldId id="319" r:id="rId7"/>
    <p:sldId id="320" r:id="rId8"/>
    <p:sldId id="383" r:id="rId9"/>
    <p:sldId id="321" r:id="rId10"/>
    <p:sldId id="322" r:id="rId11"/>
    <p:sldId id="384" r:id="rId12"/>
    <p:sldId id="323" r:id="rId13"/>
    <p:sldId id="325" r:id="rId14"/>
    <p:sldId id="385" r:id="rId15"/>
    <p:sldId id="327" r:id="rId16"/>
    <p:sldId id="328" r:id="rId17"/>
    <p:sldId id="329" r:id="rId18"/>
    <p:sldId id="386" r:id="rId19"/>
    <p:sldId id="330" r:id="rId20"/>
    <p:sldId id="331" r:id="rId21"/>
    <p:sldId id="387" r:id="rId22"/>
    <p:sldId id="332" r:id="rId23"/>
    <p:sldId id="333" r:id="rId24"/>
    <p:sldId id="334" r:id="rId25"/>
    <p:sldId id="336" r:id="rId26"/>
    <p:sldId id="338" r:id="rId27"/>
    <p:sldId id="339" r:id="rId28"/>
    <p:sldId id="340" r:id="rId29"/>
    <p:sldId id="388" r:id="rId30"/>
    <p:sldId id="343" r:id="rId31"/>
    <p:sldId id="341" r:id="rId32"/>
    <p:sldId id="344" r:id="rId33"/>
    <p:sldId id="345" r:id="rId34"/>
    <p:sldId id="346" r:id="rId35"/>
    <p:sldId id="389" r:id="rId36"/>
    <p:sldId id="390" r:id="rId37"/>
    <p:sldId id="391" r:id="rId38"/>
    <p:sldId id="349" r:id="rId39"/>
    <p:sldId id="350" r:id="rId40"/>
    <p:sldId id="365" r:id="rId41"/>
    <p:sldId id="352" r:id="rId42"/>
    <p:sldId id="353" r:id="rId43"/>
    <p:sldId id="354" r:id="rId44"/>
    <p:sldId id="366" r:id="rId45"/>
    <p:sldId id="367" r:id="rId46"/>
    <p:sldId id="355" r:id="rId47"/>
    <p:sldId id="356" r:id="rId48"/>
    <p:sldId id="392" r:id="rId49"/>
    <p:sldId id="393" r:id="rId50"/>
    <p:sldId id="358" r:id="rId51"/>
    <p:sldId id="360" r:id="rId5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49"/>
    <p:restoredTop sz="96327" autoAdjust="0"/>
  </p:normalViewPr>
  <p:slideViewPr>
    <p:cSldViewPr>
      <p:cViewPr varScale="1">
        <p:scale>
          <a:sx n="123" d="100"/>
          <a:sy n="123" d="100"/>
        </p:scale>
        <p:origin x="2368" y="192"/>
      </p:cViewPr>
      <p:guideLst>
        <p:guide orient="horz" pos="2160"/>
        <p:guide pos="2880"/>
      </p:guideLst>
    </p:cSldViewPr>
  </p:slideViewPr>
  <p:outlineViewPr>
    <p:cViewPr>
      <p:scale>
        <a:sx n="33" d="100"/>
        <a:sy n="33" d="100"/>
      </p:scale>
      <p:origin x="0" y="-9619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B2BF90-99B2-4202-92DF-19479BF58EE9}" type="datetimeFigureOut">
              <a:rPr lang="en-GB" smtClean="0"/>
              <a:t>19/02/2023</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55A965-49CD-492E-84BE-5EB2A9CC3DBD}" type="slidenum">
              <a:rPr lang="en-GB" smtClean="0"/>
              <a:t>‹#›</a:t>
            </a:fld>
            <a:endParaRPr lang="en-GB" dirty="0"/>
          </a:p>
        </p:txBody>
      </p:sp>
    </p:spTree>
    <p:extLst>
      <p:ext uri="{BB962C8B-B14F-4D97-AF65-F5344CB8AC3E}">
        <p14:creationId xmlns:p14="http://schemas.microsoft.com/office/powerpoint/2010/main" val="147939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912F496-1030-F142-B66F-3BC2CBEDC283}" type="slidenum">
              <a:rPr lang="en-GB" sz="1200"/>
              <a:pPr eaLnBrk="1" hangingPunct="1"/>
              <a:t>1</a:t>
            </a:fld>
            <a:endParaRPr lang="en-GB" sz="1200" dirty="0"/>
          </a:p>
        </p:txBody>
      </p:sp>
      <p:sp>
        <p:nvSpPr>
          <p:cNvPr id="11981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F47DDCA-D03A-614A-9347-7562348E4AC2}" type="slidenum">
              <a:rPr lang="en-US" sz="1200">
                <a:latin typeface="Times" charset="0"/>
              </a:rPr>
              <a:pPr algn="r"/>
              <a:t>1</a:t>
            </a:fld>
            <a:endParaRPr lang="en-US" sz="1200" dirty="0">
              <a:latin typeface="Times" charset="0"/>
            </a:endParaRPr>
          </a:p>
        </p:txBody>
      </p:sp>
      <p:sp>
        <p:nvSpPr>
          <p:cNvPr id="119812" name="Rectangle 2"/>
          <p:cNvSpPr>
            <a:spLocks noGrp="1" noRot="1" noChangeAspect="1" noChangeArrowheads="1" noTextEdit="1"/>
          </p:cNvSpPr>
          <p:nvPr>
            <p:ph type="sldImg"/>
          </p:nvPr>
        </p:nvSpPr>
        <p:spPr>
          <a:ln/>
        </p:spPr>
      </p:sp>
      <p:sp>
        <p:nvSpPr>
          <p:cNvPr id="11981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D9FD4B5-40F8-9947-A94C-60DD085E76C8}" type="slidenum">
              <a:rPr lang="en-GB" sz="1200"/>
              <a:pPr eaLnBrk="1" hangingPunct="1"/>
              <a:t>10</a:t>
            </a:fld>
            <a:endParaRPr lang="en-GB" sz="1200" dirty="0"/>
          </a:p>
        </p:txBody>
      </p:sp>
      <p:sp>
        <p:nvSpPr>
          <p:cNvPr id="13209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FDFB4AC3-95B8-DA45-87DC-1283C29EBD2C}" type="slidenum">
              <a:rPr lang="en-US" sz="1200">
                <a:latin typeface="Times" charset="0"/>
              </a:rPr>
              <a:pPr algn="r"/>
              <a:t>10</a:t>
            </a:fld>
            <a:endParaRPr lang="en-US" sz="1200" dirty="0">
              <a:latin typeface="Times" charset="0"/>
            </a:endParaRPr>
          </a:p>
        </p:txBody>
      </p:sp>
      <p:sp>
        <p:nvSpPr>
          <p:cNvPr id="132100" name="Rectangle 2"/>
          <p:cNvSpPr>
            <a:spLocks noGrp="1" noRot="1" noChangeAspect="1" noChangeArrowheads="1" noTextEdit="1"/>
          </p:cNvSpPr>
          <p:nvPr>
            <p:ph type="sldImg"/>
          </p:nvPr>
        </p:nvSpPr>
        <p:spPr>
          <a:ln/>
        </p:spPr>
      </p:sp>
      <p:sp>
        <p:nvSpPr>
          <p:cNvPr id="13210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11</a:t>
            </a:fld>
            <a:endParaRPr lang="en-GB" dirty="0"/>
          </a:p>
        </p:txBody>
      </p:sp>
    </p:spTree>
    <p:extLst>
      <p:ext uri="{BB962C8B-B14F-4D97-AF65-F5344CB8AC3E}">
        <p14:creationId xmlns:p14="http://schemas.microsoft.com/office/powerpoint/2010/main" val="15953484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DA21420-431B-DF4E-B8B5-A4C0691334C8}" type="slidenum">
              <a:rPr lang="en-GB" sz="1200"/>
              <a:pPr eaLnBrk="1" hangingPunct="1"/>
              <a:t>12</a:t>
            </a:fld>
            <a:endParaRPr lang="en-GB" sz="1200" dirty="0"/>
          </a:p>
        </p:txBody>
      </p:sp>
      <p:sp>
        <p:nvSpPr>
          <p:cNvPr id="1341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6DD2FEFE-041E-0947-A52A-A30686D5630E}" type="slidenum">
              <a:rPr lang="en-US" sz="1200">
                <a:latin typeface="Times" charset="0"/>
              </a:rPr>
              <a:pPr algn="r"/>
              <a:t>12</a:t>
            </a:fld>
            <a:endParaRPr lang="en-US" sz="1200" dirty="0">
              <a:latin typeface="Times" charset="0"/>
            </a:endParaRPr>
          </a:p>
        </p:txBody>
      </p:sp>
      <p:sp>
        <p:nvSpPr>
          <p:cNvPr id="134148" name="Rectangle 2"/>
          <p:cNvSpPr>
            <a:spLocks noGrp="1" noRot="1" noChangeAspect="1" noChangeArrowheads="1" noTextEdit="1"/>
          </p:cNvSpPr>
          <p:nvPr>
            <p:ph type="sldImg"/>
          </p:nvPr>
        </p:nvSpPr>
        <p:spPr>
          <a:ln/>
        </p:spPr>
      </p:sp>
      <p:sp>
        <p:nvSpPr>
          <p:cNvPr id="1341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13</a:t>
            </a:fld>
            <a:endParaRPr lang="en-GB" dirty="0"/>
          </a:p>
        </p:txBody>
      </p:sp>
    </p:spTree>
    <p:extLst>
      <p:ext uri="{BB962C8B-B14F-4D97-AF65-F5344CB8AC3E}">
        <p14:creationId xmlns:p14="http://schemas.microsoft.com/office/powerpoint/2010/main" val="22137488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14</a:t>
            </a:fld>
            <a:endParaRPr lang="en-GB" dirty="0"/>
          </a:p>
        </p:txBody>
      </p:sp>
    </p:spTree>
    <p:extLst>
      <p:ext uri="{BB962C8B-B14F-4D97-AF65-F5344CB8AC3E}">
        <p14:creationId xmlns:p14="http://schemas.microsoft.com/office/powerpoint/2010/main" val="22161472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81F0976-DA80-624E-A4C9-72D2E11C8933}" type="slidenum">
              <a:rPr lang="en-GB" sz="1200"/>
              <a:pPr eaLnBrk="1" hangingPunct="1"/>
              <a:t>15</a:t>
            </a:fld>
            <a:endParaRPr lang="en-GB" sz="1200" dirty="0"/>
          </a:p>
        </p:txBody>
      </p:sp>
      <p:sp>
        <p:nvSpPr>
          <p:cNvPr id="139267" name="Slide Image Placeholder 1"/>
          <p:cNvSpPr>
            <a:spLocks noGrp="1" noRot="1" noChangeAspect="1" noTextEdit="1"/>
          </p:cNvSpPr>
          <p:nvPr>
            <p:ph type="sldImg"/>
          </p:nvPr>
        </p:nvSpPr>
        <p:spPr>
          <a:ln/>
        </p:spPr>
      </p:sp>
      <p:sp>
        <p:nvSpPr>
          <p:cNvPr id="139268"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dirty="0"/>
              <a:t>A key design concern for using air-based gestural input is to consider how a computer system recognizes and delineates the user</a:t>
            </a:r>
            <a:r>
              <a:rPr lang="ja-JP" altLang="en-GB"/>
              <a:t>’</a:t>
            </a:r>
            <a:r>
              <a:rPr lang="en-GB" dirty="0"/>
              <a:t>s gestures. In particular, how does it determine the start and end point of a hand or arm movement and how does it know the difference between a deictic gesture (a deliberate pointing movement) and hand waving (an unconscious gesticulation) that is used to emphasize what is being said verbally? Another key design issue is whether holding a control device feels more intuitive for the game or other activity than controller free gestures. Sometimes it clearly is better to be holding something – when for example, hitting a ball with a bat. Other times it may be better hands-free such as when dancing or doing aerobics. </a:t>
            </a:r>
          </a:p>
          <a:p>
            <a:pPr eaLnBrk="1" hangingPunct="1"/>
            <a:endParaRPr lang="en-GB" dirty="0"/>
          </a:p>
        </p:txBody>
      </p:sp>
      <p:sp>
        <p:nvSpPr>
          <p:cNvPr id="139269"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250ACB5-FCFD-9F4E-89EB-5E06F7B7089E}" type="slidenum">
              <a:rPr lang="en-US" sz="1200">
                <a:latin typeface="Times" charset="0"/>
              </a:rPr>
              <a:pPr algn="r"/>
              <a:t>15</a:t>
            </a:fld>
            <a:endParaRPr lang="en-US" sz="1200" dirty="0">
              <a:latin typeface="Times"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16</a:t>
            </a:fld>
            <a:endParaRPr lang="en-GB" dirty="0"/>
          </a:p>
        </p:txBody>
      </p:sp>
    </p:spTree>
    <p:extLst>
      <p:ext uri="{BB962C8B-B14F-4D97-AF65-F5344CB8AC3E}">
        <p14:creationId xmlns:p14="http://schemas.microsoft.com/office/powerpoint/2010/main" val="19684596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17</a:t>
            </a:fld>
            <a:endParaRPr lang="en-GB" dirty="0"/>
          </a:p>
        </p:txBody>
      </p:sp>
    </p:spTree>
    <p:extLst>
      <p:ext uri="{BB962C8B-B14F-4D97-AF65-F5344CB8AC3E}">
        <p14:creationId xmlns:p14="http://schemas.microsoft.com/office/powerpoint/2010/main" val="33933859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18</a:t>
            </a:fld>
            <a:endParaRPr lang="en-GB" dirty="0"/>
          </a:p>
        </p:txBody>
      </p:sp>
    </p:spTree>
    <p:extLst>
      <p:ext uri="{BB962C8B-B14F-4D97-AF65-F5344CB8AC3E}">
        <p14:creationId xmlns:p14="http://schemas.microsoft.com/office/powerpoint/2010/main" val="33901150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E6C5987-1479-3044-9645-E698E707813C}" type="slidenum">
              <a:rPr lang="en-GB" sz="1200"/>
              <a:pPr eaLnBrk="1" hangingPunct="1"/>
              <a:t>19</a:t>
            </a:fld>
            <a:endParaRPr lang="en-GB" sz="1200" dirty="0"/>
          </a:p>
        </p:txBody>
      </p:sp>
      <p:sp>
        <p:nvSpPr>
          <p:cNvPr id="143363" name="Slide Image Placeholder 1"/>
          <p:cNvSpPr>
            <a:spLocks noGrp="1" noRot="1" noChangeAspect="1" noTextEdit="1"/>
          </p:cNvSpPr>
          <p:nvPr>
            <p:ph type="sldImg"/>
          </p:nvPr>
        </p:nvSpPr>
        <p:spPr>
          <a:ln/>
        </p:spPr>
      </p:sp>
      <p:sp>
        <p:nvSpPr>
          <p:cNvPr id="143364"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GB" dirty="0"/>
          </a:p>
        </p:txBody>
      </p:sp>
      <p:sp>
        <p:nvSpPr>
          <p:cNvPr id="143365"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340E3AD-4FA0-2545-8037-1224FF6108F7}" type="slidenum">
              <a:rPr lang="en-US" sz="1200">
                <a:latin typeface="Times" charset="0"/>
              </a:rPr>
              <a:pPr algn="r"/>
              <a:t>19</a:t>
            </a:fld>
            <a:endParaRPr lang="en-US" sz="1200" dirty="0">
              <a:latin typeface="Times"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599E079-D8FF-104F-B404-3F670B7E68C2}" type="slidenum">
              <a:rPr lang="en-GB" sz="1200"/>
              <a:pPr eaLnBrk="1" hangingPunct="1"/>
              <a:t>2</a:t>
            </a:fld>
            <a:endParaRPr lang="en-GB" sz="1200" dirty="0"/>
          </a:p>
        </p:txBody>
      </p:sp>
      <p:sp>
        <p:nvSpPr>
          <p:cNvPr id="12185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6657CBC1-3E74-9C42-A214-DCA41E2FFCAE}" type="slidenum">
              <a:rPr lang="en-US" sz="1200">
                <a:latin typeface="Times" charset="0"/>
              </a:rPr>
              <a:pPr algn="r"/>
              <a:t>2</a:t>
            </a:fld>
            <a:endParaRPr lang="en-US" sz="1200" dirty="0">
              <a:latin typeface="Times" charset="0"/>
            </a:endParaRPr>
          </a:p>
        </p:txBody>
      </p:sp>
      <p:sp>
        <p:nvSpPr>
          <p:cNvPr id="121860" name="Rectangle 2"/>
          <p:cNvSpPr>
            <a:spLocks noGrp="1" noRot="1" noChangeAspect="1" noChangeArrowheads="1" noTextEdit="1"/>
          </p:cNvSpPr>
          <p:nvPr>
            <p:ph type="sldImg"/>
          </p:nvPr>
        </p:nvSpPr>
        <p:spPr>
          <a:ln/>
        </p:spPr>
      </p:sp>
      <p:sp>
        <p:nvSpPr>
          <p:cNvPr id="12186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20</a:t>
            </a:fld>
            <a:endParaRPr lang="en-GB" dirty="0"/>
          </a:p>
        </p:txBody>
      </p:sp>
    </p:spTree>
    <p:extLst>
      <p:ext uri="{BB962C8B-B14F-4D97-AF65-F5344CB8AC3E}">
        <p14:creationId xmlns:p14="http://schemas.microsoft.com/office/powerpoint/2010/main" val="1462359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21</a:t>
            </a:fld>
            <a:endParaRPr lang="en-GB" dirty="0"/>
          </a:p>
        </p:txBody>
      </p:sp>
    </p:spTree>
    <p:extLst>
      <p:ext uri="{BB962C8B-B14F-4D97-AF65-F5344CB8AC3E}">
        <p14:creationId xmlns:p14="http://schemas.microsoft.com/office/powerpoint/2010/main" val="40454288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22</a:t>
            </a:fld>
            <a:endParaRPr lang="en-GB" dirty="0"/>
          </a:p>
        </p:txBody>
      </p:sp>
    </p:spTree>
    <p:extLst>
      <p:ext uri="{BB962C8B-B14F-4D97-AF65-F5344CB8AC3E}">
        <p14:creationId xmlns:p14="http://schemas.microsoft.com/office/powerpoint/2010/main" val="18661476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9B32B93-6CC0-6140-AAEB-FC3885A74414}" type="slidenum">
              <a:rPr lang="en-GB" sz="1200"/>
              <a:pPr eaLnBrk="1" hangingPunct="1"/>
              <a:t>23</a:t>
            </a:fld>
            <a:endParaRPr lang="en-GB" sz="1200" dirty="0"/>
          </a:p>
        </p:txBody>
      </p:sp>
      <p:sp>
        <p:nvSpPr>
          <p:cNvPr id="14745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A7023CA-59D8-4F45-84F7-893CCBDBB5A2}" type="slidenum">
              <a:rPr lang="en-US" sz="1200">
                <a:latin typeface="Times" charset="0"/>
              </a:rPr>
              <a:pPr algn="r"/>
              <a:t>23</a:t>
            </a:fld>
            <a:endParaRPr lang="en-US" sz="1200" dirty="0">
              <a:latin typeface="Times" charset="0"/>
            </a:endParaRPr>
          </a:p>
        </p:txBody>
      </p:sp>
      <p:sp>
        <p:nvSpPr>
          <p:cNvPr id="147460" name="Rectangle 2"/>
          <p:cNvSpPr>
            <a:spLocks noGrp="1" noRot="1" noChangeAspect="1" noChangeArrowheads="1" noTextEdit="1"/>
          </p:cNvSpPr>
          <p:nvPr>
            <p:ph type="sldImg"/>
          </p:nvPr>
        </p:nvSpPr>
        <p:spPr>
          <a:ln/>
        </p:spPr>
      </p:sp>
      <p:sp>
        <p:nvSpPr>
          <p:cNvPr id="14746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CAA7247-4DB4-3A4E-B754-4A0421C5136A}" type="slidenum">
              <a:rPr lang="en-GB" sz="1200"/>
              <a:pPr eaLnBrk="1" hangingPunct="1"/>
              <a:t>24</a:t>
            </a:fld>
            <a:endParaRPr lang="en-GB" sz="1200" dirty="0"/>
          </a:p>
        </p:txBody>
      </p:sp>
      <p:sp>
        <p:nvSpPr>
          <p:cNvPr id="14950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8AC647D4-47C2-704A-BC30-9F687E4D2112}" type="slidenum">
              <a:rPr lang="en-US" sz="1200">
                <a:latin typeface="Times" charset="0"/>
              </a:rPr>
              <a:pPr algn="r"/>
              <a:t>24</a:t>
            </a:fld>
            <a:endParaRPr lang="en-US" sz="1200" dirty="0">
              <a:latin typeface="Times" charset="0"/>
            </a:endParaRPr>
          </a:p>
        </p:txBody>
      </p:sp>
      <p:sp>
        <p:nvSpPr>
          <p:cNvPr id="149508" name="Rectangle 2"/>
          <p:cNvSpPr>
            <a:spLocks noGrp="1" noRot="1" noChangeAspect="1" noChangeArrowheads="1" noTextEdit="1"/>
          </p:cNvSpPr>
          <p:nvPr>
            <p:ph type="sldImg"/>
          </p:nvPr>
        </p:nvSpPr>
        <p:spPr>
          <a:ln/>
        </p:spPr>
      </p:sp>
      <p:sp>
        <p:nvSpPr>
          <p:cNvPr id="14950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F2764C7-2554-F447-BAD3-BD03E1DDC5B8}" type="slidenum">
              <a:rPr lang="en-GB" sz="1200"/>
              <a:pPr eaLnBrk="1" hangingPunct="1"/>
              <a:t>25</a:t>
            </a:fld>
            <a:endParaRPr lang="en-GB" sz="1200" dirty="0"/>
          </a:p>
        </p:txBody>
      </p:sp>
      <p:sp>
        <p:nvSpPr>
          <p:cNvPr id="15360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5BC357A-B5CE-E940-B692-CBE3EB0F36F6}" type="slidenum">
              <a:rPr lang="en-US" sz="1200">
                <a:latin typeface="Times" charset="0"/>
              </a:rPr>
              <a:pPr algn="r"/>
              <a:t>25</a:t>
            </a:fld>
            <a:endParaRPr lang="en-US" sz="1200" dirty="0">
              <a:latin typeface="Times" charset="0"/>
            </a:endParaRPr>
          </a:p>
        </p:txBody>
      </p:sp>
      <p:sp>
        <p:nvSpPr>
          <p:cNvPr id="153604" name="Rectangle 2"/>
          <p:cNvSpPr>
            <a:spLocks noGrp="1" noRot="1" noChangeAspect="1" noChangeArrowheads="1" noTextEdit="1"/>
          </p:cNvSpPr>
          <p:nvPr>
            <p:ph type="sldImg"/>
          </p:nvPr>
        </p:nvSpPr>
        <p:spPr>
          <a:ln/>
        </p:spPr>
      </p:sp>
      <p:sp>
        <p:nvSpPr>
          <p:cNvPr id="15360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E6FB0A5-7A2D-DC40-8EAC-79AE60C3305F}" type="slidenum">
              <a:rPr lang="en-GB" sz="1200"/>
              <a:pPr eaLnBrk="1" hangingPunct="1"/>
              <a:t>26</a:t>
            </a:fld>
            <a:endParaRPr lang="en-GB" sz="1200" dirty="0"/>
          </a:p>
        </p:txBody>
      </p:sp>
      <p:sp>
        <p:nvSpPr>
          <p:cNvPr id="15769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CA9807E-2CE2-3A4D-9B3F-1E654098FDF5}" type="slidenum">
              <a:rPr lang="en-US" sz="1200">
                <a:latin typeface="Times" charset="0"/>
              </a:rPr>
              <a:pPr algn="r"/>
              <a:t>26</a:t>
            </a:fld>
            <a:endParaRPr lang="en-US" sz="1200" dirty="0">
              <a:latin typeface="Times" charset="0"/>
            </a:endParaRPr>
          </a:p>
        </p:txBody>
      </p:sp>
      <p:sp>
        <p:nvSpPr>
          <p:cNvPr id="157700" name="Rectangle 2"/>
          <p:cNvSpPr>
            <a:spLocks noGrp="1" noRot="1" noChangeAspect="1" noChangeArrowheads="1" noTextEdit="1"/>
          </p:cNvSpPr>
          <p:nvPr>
            <p:ph type="sldImg"/>
          </p:nvPr>
        </p:nvSpPr>
        <p:spPr>
          <a:ln/>
        </p:spPr>
      </p:sp>
      <p:sp>
        <p:nvSpPr>
          <p:cNvPr id="15770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4380190-1026-6B4C-8FF7-4D4F9721D4BF}" type="slidenum">
              <a:rPr lang="en-GB" sz="1200"/>
              <a:pPr eaLnBrk="1" hangingPunct="1"/>
              <a:t>27</a:t>
            </a:fld>
            <a:endParaRPr lang="en-GB" sz="1200" dirty="0"/>
          </a:p>
        </p:txBody>
      </p:sp>
      <p:sp>
        <p:nvSpPr>
          <p:cNvPr id="1597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EE49157-75BD-2D4F-8D1E-5C6A87C9262A}" type="slidenum">
              <a:rPr lang="en-US" sz="1200">
                <a:latin typeface="Times" charset="0"/>
              </a:rPr>
              <a:pPr algn="r"/>
              <a:t>27</a:t>
            </a:fld>
            <a:endParaRPr lang="en-US" sz="1200" dirty="0">
              <a:latin typeface="Times" charset="0"/>
            </a:endParaRPr>
          </a:p>
        </p:txBody>
      </p:sp>
      <p:sp>
        <p:nvSpPr>
          <p:cNvPr id="159748" name="Rectangle 2"/>
          <p:cNvSpPr>
            <a:spLocks noGrp="1" noRot="1" noChangeAspect="1" noChangeArrowheads="1" noTextEdit="1"/>
          </p:cNvSpPr>
          <p:nvPr>
            <p:ph type="sldImg"/>
          </p:nvPr>
        </p:nvSpPr>
        <p:spPr>
          <a:ln/>
        </p:spPr>
      </p:sp>
      <p:sp>
        <p:nvSpPr>
          <p:cNvPr id="1597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C7BA484-68B8-0A41-BFEF-35950ECADEC4}" type="slidenum">
              <a:rPr lang="en-GB" sz="1200"/>
              <a:pPr eaLnBrk="1" hangingPunct="1"/>
              <a:t>28</a:t>
            </a:fld>
            <a:endParaRPr lang="en-GB" sz="1200" dirty="0"/>
          </a:p>
        </p:txBody>
      </p:sp>
      <p:sp>
        <p:nvSpPr>
          <p:cNvPr id="16179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D7F9788-9E97-F248-8532-EC60C2B1AB99}" type="slidenum">
              <a:rPr lang="en-US" sz="1200">
                <a:latin typeface="Times" charset="0"/>
              </a:rPr>
              <a:pPr algn="r"/>
              <a:t>28</a:t>
            </a:fld>
            <a:endParaRPr lang="en-US" sz="1200" dirty="0">
              <a:latin typeface="Times" charset="0"/>
            </a:endParaRPr>
          </a:p>
        </p:txBody>
      </p:sp>
      <p:sp>
        <p:nvSpPr>
          <p:cNvPr id="161796" name="Rectangle 2"/>
          <p:cNvSpPr>
            <a:spLocks noGrp="1" noRot="1" noChangeAspect="1" noChangeArrowheads="1" noTextEdit="1"/>
          </p:cNvSpPr>
          <p:nvPr>
            <p:ph type="sldImg"/>
          </p:nvPr>
        </p:nvSpPr>
        <p:spPr>
          <a:ln/>
        </p:spPr>
      </p:sp>
      <p:sp>
        <p:nvSpPr>
          <p:cNvPr id="16179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29</a:t>
            </a:fld>
            <a:endParaRPr lang="en-GB" dirty="0"/>
          </a:p>
        </p:txBody>
      </p:sp>
    </p:spTree>
    <p:extLst>
      <p:ext uri="{BB962C8B-B14F-4D97-AF65-F5344CB8AC3E}">
        <p14:creationId xmlns:p14="http://schemas.microsoft.com/office/powerpoint/2010/main" val="4132672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a:t>
            </a:fld>
            <a:endParaRPr lang="en-GB" dirty="0"/>
          </a:p>
        </p:txBody>
      </p:sp>
    </p:spTree>
    <p:extLst>
      <p:ext uri="{BB962C8B-B14F-4D97-AF65-F5344CB8AC3E}">
        <p14:creationId xmlns:p14="http://schemas.microsoft.com/office/powerpoint/2010/main" val="10877377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DE19CE8-1C12-EC47-9C8F-ED6F9F8AAAD6}" type="slidenum">
              <a:rPr lang="en-GB" sz="1200"/>
              <a:pPr eaLnBrk="1" hangingPunct="1"/>
              <a:t>30</a:t>
            </a:fld>
            <a:endParaRPr lang="en-GB" sz="1200" dirty="0"/>
          </a:p>
        </p:txBody>
      </p:sp>
      <p:sp>
        <p:nvSpPr>
          <p:cNvPr id="16793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BD6A71E-C572-8340-B72E-A001B4B174D3}" type="slidenum">
              <a:rPr lang="en-US" sz="1200">
                <a:latin typeface="Times" charset="0"/>
              </a:rPr>
              <a:pPr algn="r"/>
              <a:t>30</a:t>
            </a:fld>
            <a:endParaRPr lang="en-US" sz="1200" dirty="0">
              <a:latin typeface="Times" charset="0"/>
            </a:endParaRPr>
          </a:p>
        </p:txBody>
      </p:sp>
      <p:sp>
        <p:nvSpPr>
          <p:cNvPr id="167940" name="Rectangle 2"/>
          <p:cNvSpPr>
            <a:spLocks noGrp="1" noRot="1" noChangeAspect="1" noChangeArrowheads="1" noTextEdit="1"/>
          </p:cNvSpPr>
          <p:nvPr>
            <p:ph type="sldImg"/>
          </p:nvPr>
        </p:nvSpPr>
        <p:spPr>
          <a:ln/>
        </p:spPr>
      </p:sp>
      <p:sp>
        <p:nvSpPr>
          <p:cNvPr id="16794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6D8523D-2AC4-6A49-8BD4-C04A02EBB9BF}" type="slidenum">
              <a:rPr lang="en-GB" sz="1200"/>
              <a:pPr eaLnBrk="1" hangingPunct="1"/>
              <a:t>31</a:t>
            </a:fld>
            <a:endParaRPr lang="en-GB" sz="1200" dirty="0"/>
          </a:p>
        </p:txBody>
      </p:sp>
      <p:sp>
        <p:nvSpPr>
          <p:cNvPr id="16384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0085474-89D0-4540-8454-9ED36ACD3591}" type="slidenum">
              <a:rPr lang="en-US" sz="1200">
                <a:latin typeface="Times" charset="0"/>
              </a:rPr>
              <a:pPr algn="r"/>
              <a:t>31</a:t>
            </a:fld>
            <a:endParaRPr lang="en-US" sz="1200" dirty="0">
              <a:latin typeface="Times" charset="0"/>
            </a:endParaRPr>
          </a:p>
        </p:txBody>
      </p:sp>
      <p:sp>
        <p:nvSpPr>
          <p:cNvPr id="163844" name="Rectangle 2"/>
          <p:cNvSpPr>
            <a:spLocks noGrp="1" noRot="1" noChangeAspect="1" noChangeArrowheads="1" noTextEdit="1"/>
          </p:cNvSpPr>
          <p:nvPr>
            <p:ph type="sldImg"/>
          </p:nvPr>
        </p:nvSpPr>
        <p:spPr>
          <a:ln/>
        </p:spPr>
      </p:sp>
      <p:sp>
        <p:nvSpPr>
          <p:cNvPr id="16384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917E58B-52CA-7240-8D13-9B8B2F6EA414}" type="slidenum">
              <a:rPr lang="en-GB" sz="1200"/>
              <a:pPr eaLnBrk="1" hangingPunct="1"/>
              <a:t>32</a:t>
            </a:fld>
            <a:endParaRPr lang="en-GB" sz="1200" dirty="0"/>
          </a:p>
        </p:txBody>
      </p:sp>
      <p:sp>
        <p:nvSpPr>
          <p:cNvPr id="1699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C65DC15-9A8D-FB4A-81A5-FE7C612A5DFB}" type="slidenum">
              <a:rPr lang="en-US" sz="1200">
                <a:latin typeface="Times" charset="0"/>
              </a:rPr>
              <a:pPr algn="r"/>
              <a:t>32</a:t>
            </a:fld>
            <a:endParaRPr lang="en-US" sz="1200" dirty="0">
              <a:latin typeface="Times" charset="0"/>
            </a:endParaRPr>
          </a:p>
        </p:txBody>
      </p:sp>
      <p:sp>
        <p:nvSpPr>
          <p:cNvPr id="169988" name="Rectangle 2"/>
          <p:cNvSpPr>
            <a:spLocks noGrp="1" noRot="1" noChangeAspect="1" noChangeArrowheads="1" noTextEdit="1"/>
          </p:cNvSpPr>
          <p:nvPr>
            <p:ph type="sldImg"/>
          </p:nvPr>
        </p:nvSpPr>
        <p:spPr>
          <a:ln/>
        </p:spPr>
      </p:sp>
      <p:sp>
        <p:nvSpPr>
          <p:cNvPr id="1699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33</a:t>
            </a:fld>
            <a:endParaRPr lang="en-GB" dirty="0"/>
          </a:p>
        </p:txBody>
      </p:sp>
    </p:spTree>
    <p:extLst>
      <p:ext uri="{BB962C8B-B14F-4D97-AF65-F5344CB8AC3E}">
        <p14:creationId xmlns:p14="http://schemas.microsoft.com/office/powerpoint/2010/main" val="40727944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34</a:t>
            </a:fld>
            <a:endParaRPr lang="en-GB" dirty="0"/>
          </a:p>
        </p:txBody>
      </p:sp>
    </p:spTree>
    <p:extLst>
      <p:ext uri="{BB962C8B-B14F-4D97-AF65-F5344CB8AC3E}">
        <p14:creationId xmlns:p14="http://schemas.microsoft.com/office/powerpoint/2010/main" val="34106617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35</a:t>
            </a:fld>
            <a:endParaRPr lang="en-GB" dirty="0"/>
          </a:p>
        </p:txBody>
      </p:sp>
    </p:spTree>
    <p:extLst>
      <p:ext uri="{BB962C8B-B14F-4D97-AF65-F5344CB8AC3E}">
        <p14:creationId xmlns:p14="http://schemas.microsoft.com/office/powerpoint/2010/main" val="26755290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36</a:t>
            </a:fld>
            <a:endParaRPr lang="en-GB" dirty="0"/>
          </a:p>
        </p:txBody>
      </p:sp>
    </p:spTree>
    <p:extLst>
      <p:ext uri="{BB962C8B-B14F-4D97-AF65-F5344CB8AC3E}">
        <p14:creationId xmlns:p14="http://schemas.microsoft.com/office/powerpoint/2010/main" val="1894304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37</a:t>
            </a:fld>
            <a:endParaRPr lang="en-GB" dirty="0"/>
          </a:p>
        </p:txBody>
      </p:sp>
    </p:spTree>
    <p:extLst>
      <p:ext uri="{BB962C8B-B14F-4D97-AF65-F5344CB8AC3E}">
        <p14:creationId xmlns:p14="http://schemas.microsoft.com/office/powerpoint/2010/main" val="28651273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264C364-8EF4-2D40-99D7-8668B5090946}" type="slidenum">
              <a:rPr lang="en-GB" sz="1200"/>
              <a:pPr eaLnBrk="1" hangingPunct="1"/>
              <a:t>38</a:t>
            </a:fld>
            <a:endParaRPr lang="en-GB" sz="1200" dirty="0"/>
          </a:p>
        </p:txBody>
      </p:sp>
      <p:sp>
        <p:nvSpPr>
          <p:cNvPr id="176131" name="Slide Image Placeholder 1"/>
          <p:cNvSpPr>
            <a:spLocks noGrp="1" noRot="1" noChangeAspect="1" noTextEdit="1"/>
          </p:cNvSpPr>
          <p:nvPr>
            <p:ph type="sldImg"/>
          </p:nvPr>
        </p:nvSpPr>
        <p:spPr>
          <a:ln/>
        </p:spPr>
      </p:sp>
      <p:sp>
        <p:nvSpPr>
          <p:cNvPr id="176132"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GB" dirty="0"/>
          </a:p>
        </p:txBody>
      </p:sp>
      <p:sp>
        <p:nvSpPr>
          <p:cNvPr id="176133"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62FD2D1-B1D5-294F-B557-D25F9399150E}" type="slidenum">
              <a:rPr lang="en-US" sz="1200">
                <a:latin typeface="Times" charset="0"/>
              </a:rPr>
              <a:pPr algn="r"/>
              <a:t>38</a:t>
            </a:fld>
            <a:endParaRPr lang="en-US" sz="1200" dirty="0">
              <a:latin typeface="Times"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60A4B78-0A75-1E4E-BE70-E308E4210187}" type="slidenum">
              <a:rPr lang="en-GB" sz="1200"/>
              <a:pPr eaLnBrk="1" hangingPunct="1"/>
              <a:t>39</a:t>
            </a:fld>
            <a:endParaRPr lang="en-GB" sz="1200" dirty="0"/>
          </a:p>
        </p:txBody>
      </p:sp>
      <p:sp>
        <p:nvSpPr>
          <p:cNvPr id="17817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3E4C990-62CA-E44E-8696-5537E735BA1B}" type="slidenum">
              <a:rPr lang="en-US" sz="1200">
                <a:latin typeface="Times" charset="0"/>
              </a:rPr>
              <a:pPr algn="r"/>
              <a:t>39</a:t>
            </a:fld>
            <a:endParaRPr lang="en-US" sz="1200" dirty="0">
              <a:latin typeface="Times" charset="0"/>
            </a:endParaRPr>
          </a:p>
        </p:txBody>
      </p:sp>
      <p:sp>
        <p:nvSpPr>
          <p:cNvPr id="178180" name="Rectangle 2"/>
          <p:cNvSpPr>
            <a:spLocks noGrp="1" noRot="1" noChangeAspect="1" noChangeArrowheads="1" noTextEdit="1"/>
          </p:cNvSpPr>
          <p:nvPr>
            <p:ph type="sldImg"/>
          </p:nvPr>
        </p:nvSpPr>
        <p:spPr>
          <a:ln/>
        </p:spPr>
      </p:sp>
      <p:sp>
        <p:nvSpPr>
          <p:cNvPr id="17818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GB"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95E8AF-E63E-5F46-95F2-D7D1D71D3723}" type="slidenum">
              <a:rPr lang="en-GB" sz="1200"/>
              <a:pPr eaLnBrk="1" hangingPunct="1"/>
              <a:t>4</a:t>
            </a:fld>
            <a:endParaRPr lang="en-GB" sz="1200" dirty="0"/>
          </a:p>
        </p:txBody>
      </p:sp>
      <p:sp>
        <p:nvSpPr>
          <p:cNvPr id="12595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B048274-337C-584B-A198-658113706503}" type="slidenum">
              <a:rPr lang="en-US" sz="1200">
                <a:latin typeface="Times" charset="0"/>
              </a:rPr>
              <a:pPr algn="r"/>
              <a:t>4</a:t>
            </a:fld>
            <a:endParaRPr lang="en-US" sz="1200" dirty="0">
              <a:latin typeface="Times" charset="0"/>
            </a:endParaRPr>
          </a:p>
        </p:txBody>
      </p:sp>
      <p:sp>
        <p:nvSpPr>
          <p:cNvPr id="125956" name="Rectangle 2"/>
          <p:cNvSpPr>
            <a:spLocks noGrp="1" noRot="1" noChangeAspect="1" noChangeArrowheads="1" noTextEdit="1"/>
          </p:cNvSpPr>
          <p:nvPr>
            <p:ph type="sldImg"/>
          </p:nvPr>
        </p:nvSpPr>
        <p:spPr>
          <a:ln/>
        </p:spPr>
      </p:sp>
      <p:sp>
        <p:nvSpPr>
          <p:cNvPr id="12595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Google glass </a:t>
            </a:r>
            <a:r>
              <a:rPr lang="en-GB" sz="1200" kern="1200" dirty="0">
                <a:solidFill>
                  <a:schemeClr val="tx1"/>
                </a:solidFill>
                <a:effectLst/>
                <a:latin typeface="+mn-lt"/>
                <a:ea typeface="+mn-ea"/>
                <a:cs typeface="+mn-cs"/>
              </a:rPr>
              <a:t>was designed to look like a pair of glasses, but with one lens of the glass being an interactive display with an embedded camera, that can be controlled with speech input. It allows the wearer to take photos and video on the move and look at digital content, such as emails, texts, and maps. The wearer can also search the web using voice commands and the results come back on the screen. A number of applications have been developed besides everyday use, including WatchMeTalk that provides live captions that helps the hearing-impaired in their day-to-day conversations and Preview for Glass that enables a wearer to watch a movie trailer the moment they look at a movie poster. </a:t>
            </a:r>
            <a:endParaRPr lang="en-US" baseline="0" dirty="0"/>
          </a:p>
          <a:p>
            <a:r>
              <a:rPr lang="en-GB" sz="1200" kern="1200" dirty="0">
                <a:solidFill>
                  <a:schemeClr val="tx1"/>
                </a:solidFill>
                <a:effectLst/>
                <a:latin typeface="+mn-lt"/>
                <a:ea typeface="+mn-ea"/>
                <a:cs typeface="+mn-cs"/>
              </a:rPr>
              <a:t>It stopped being sold at the end of 2014. It was considered slightly unnerving when in the company of someone wearing Google Glass as they look up and to the right to view what is on the glass screen rather than at you and into your eyes. As a result you might see more of the whites of their eyes than the usual interested dilated pupils. Could this be the end of eye contact as we know it? One of the criticisms of early wearers of Google Glass was that it made them appear to be staring into the distance. </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Others are worried that those wearing Google Glass are recording everything that is happening in front of them. As a reaction a number of bars and restaurants in San Francisco and other cities have implemented a “no Glass” policy to prevent customers from recording other patrons. There has also been much debate in the press about the latest developments in facial recognition. There are apps developed for Google Glass that take a picture of the person you are talking with and then check their online profile, providing a cloud of personal information about them, presumably mined from Facebook and other social media apps. So, you can find out more about someone on the go while talking to them – for example, what music they like, what films they have just seen, where they have just been on vacation, and so on – all in a digestible précis surrounded by a halo of photos. One could imagine that if this way of meeting up with others actually takes off, we might find ourselves in the situation where we won’t need to talk to each other anymore. Just as text messaging has largely taken over from making phone calls for many people, ‘cloud talk’ could start taking over our initial encounters with people when we meet them at parties, at conferences, on trains etc. We might nod and smile in acknowledgement of each other but we won’t ever have to have those awkward conversations anymore, such as about where you come from or what you do for work. A panacea for the shy? But how will we know what each other is looking at? You might think I am reading your blog or tweets when in your presence but really I might just be watching the latest updates of the football results and pretending to ‘meet you’.</a:t>
            </a:r>
            <a:r>
              <a:rPr lang="en-GB" dirty="0">
                <a:effectLst/>
              </a:rPr>
              <a:t> </a:t>
            </a:r>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40</a:t>
            </a:fld>
            <a:endParaRPr lang="en-GB" dirty="0"/>
          </a:p>
        </p:txBody>
      </p:sp>
    </p:spTree>
    <p:extLst>
      <p:ext uri="{BB962C8B-B14F-4D97-AF65-F5344CB8AC3E}">
        <p14:creationId xmlns:p14="http://schemas.microsoft.com/office/powerpoint/2010/main" val="2755115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29A6E33-6F0C-1C4C-93D2-8746CEC8EF88}" type="slidenum">
              <a:rPr lang="en-GB" sz="1200"/>
              <a:pPr eaLnBrk="1" hangingPunct="1"/>
              <a:t>41</a:t>
            </a:fld>
            <a:endParaRPr lang="en-GB" sz="1200" dirty="0"/>
          </a:p>
        </p:txBody>
      </p:sp>
      <p:sp>
        <p:nvSpPr>
          <p:cNvPr id="18227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98D2A3C-7103-164B-B13B-7B48607CF163}" type="slidenum">
              <a:rPr lang="en-US" sz="1200">
                <a:latin typeface="Times" charset="0"/>
              </a:rPr>
              <a:pPr algn="r"/>
              <a:t>41</a:t>
            </a:fld>
            <a:endParaRPr lang="en-US" sz="1200" dirty="0">
              <a:latin typeface="Times" charset="0"/>
            </a:endParaRPr>
          </a:p>
        </p:txBody>
      </p:sp>
      <p:sp>
        <p:nvSpPr>
          <p:cNvPr id="182276" name="Rectangle 2"/>
          <p:cNvSpPr>
            <a:spLocks noGrp="1" noRot="1" noChangeAspect="1" noChangeArrowheads="1" noTextEdit="1"/>
          </p:cNvSpPr>
          <p:nvPr>
            <p:ph type="sldImg"/>
          </p:nvPr>
        </p:nvSpPr>
        <p:spPr>
          <a:ln/>
        </p:spPr>
      </p:sp>
      <p:sp>
        <p:nvSpPr>
          <p:cNvPr id="18227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998EC3A-B8DA-C94B-8021-BF4FEF48CA8C}" type="slidenum">
              <a:rPr lang="en-GB" sz="1200"/>
              <a:pPr eaLnBrk="1" hangingPunct="1"/>
              <a:t>42</a:t>
            </a:fld>
            <a:endParaRPr lang="en-GB" sz="1200" dirty="0"/>
          </a:p>
        </p:txBody>
      </p:sp>
      <p:sp>
        <p:nvSpPr>
          <p:cNvPr id="18432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89D04A2-3590-C442-91C8-0EC1A72AA0CB}" type="slidenum">
              <a:rPr lang="en-US" sz="1200">
                <a:latin typeface="Times" charset="0"/>
              </a:rPr>
              <a:pPr algn="r"/>
              <a:t>42</a:t>
            </a:fld>
            <a:endParaRPr lang="en-US" sz="1200" dirty="0">
              <a:latin typeface="Times" charset="0"/>
            </a:endParaRPr>
          </a:p>
        </p:txBody>
      </p:sp>
      <p:sp>
        <p:nvSpPr>
          <p:cNvPr id="184324" name="Rectangle 2"/>
          <p:cNvSpPr>
            <a:spLocks noGrp="1" noRot="1" noChangeAspect="1" noChangeArrowheads="1" noTextEdit="1"/>
          </p:cNvSpPr>
          <p:nvPr>
            <p:ph type="sldImg"/>
          </p:nvPr>
        </p:nvSpPr>
        <p:spPr>
          <a:ln/>
        </p:spPr>
      </p:sp>
      <p:sp>
        <p:nvSpPr>
          <p:cNvPr id="18432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6FBD584-C8A5-CD46-8A0D-698967320B40}" type="slidenum">
              <a:rPr lang="en-GB" sz="1200"/>
              <a:pPr eaLnBrk="1" hangingPunct="1"/>
              <a:t>43</a:t>
            </a:fld>
            <a:endParaRPr lang="en-GB" sz="1200" dirty="0"/>
          </a:p>
        </p:txBody>
      </p:sp>
      <p:sp>
        <p:nvSpPr>
          <p:cNvPr id="18637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C6EBD734-AEA2-904A-BEBD-F8DFA61BC541}" type="slidenum">
              <a:rPr lang="en-US" sz="1200">
                <a:latin typeface="Times" charset="0"/>
              </a:rPr>
              <a:pPr algn="r"/>
              <a:t>43</a:t>
            </a:fld>
            <a:endParaRPr lang="en-US" sz="1200" dirty="0">
              <a:latin typeface="Times" charset="0"/>
            </a:endParaRPr>
          </a:p>
        </p:txBody>
      </p:sp>
      <p:sp>
        <p:nvSpPr>
          <p:cNvPr id="186372" name="Rectangle 2"/>
          <p:cNvSpPr>
            <a:spLocks noGrp="1" noRot="1" noChangeAspect="1" noChangeArrowheads="1" noTextEdit="1"/>
          </p:cNvSpPr>
          <p:nvPr>
            <p:ph type="sldImg"/>
          </p:nvPr>
        </p:nvSpPr>
        <p:spPr>
          <a:ln/>
        </p:spPr>
      </p:sp>
      <p:sp>
        <p:nvSpPr>
          <p:cNvPr id="18637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b="0"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44</a:t>
            </a:fld>
            <a:endParaRPr lang="en-GB" dirty="0"/>
          </a:p>
        </p:txBody>
      </p:sp>
    </p:spTree>
    <p:extLst>
      <p:ext uri="{BB962C8B-B14F-4D97-AF65-F5344CB8AC3E}">
        <p14:creationId xmlns:p14="http://schemas.microsoft.com/office/powerpoint/2010/main" val="11445076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45</a:t>
            </a:fld>
            <a:endParaRPr lang="en-GB" dirty="0"/>
          </a:p>
        </p:txBody>
      </p:sp>
    </p:spTree>
    <p:extLst>
      <p:ext uri="{BB962C8B-B14F-4D97-AF65-F5344CB8AC3E}">
        <p14:creationId xmlns:p14="http://schemas.microsoft.com/office/powerpoint/2010/main" val="9479351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F3110A7-4483-A640-8A52-6A1832980729}" type="slidenum">
              <a:rPr lang="en-GB" sz="1200"/>
              <a:pPr eaLnBrk="1" hangingPunct="1"/>
              <a:t>46</a:t>
            </a:fld>
            <a:endParaRPr lang="en-GB" sz="1200" dirty="0"/>
          </a:p>
        </p:txBody>
      </p:sp>
      <p:sp>
        <p:nvSpPr>
          <p:cNvPr id="18841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3E6E9E0-51AA-6D4A-BEE9-C22A8728B86F}" type="slidenum">
              <a:rPr lang="en-US" sz="1200">
                <a:latin typeface="Times" charset="0"/>
              </a:rPr>
              <a:pPr algn="r"/>
              <a:t>46</a:t>
            </a:fld>
            <a:endParaRPr lang="en-US" sz="1200" dirty="0">
              <a:latin typeface="Times" charset="0"/>
            </a:endParaRPr>
          </a:p>
        </p:txBody>
      </p:sp>
      <p:sp>
        <p:nvSpPr>
          <p:cNvPr id="188420" name="Rectangle 2"/>
          <p:cNvSpPr>
            <a:spLocks noGrp="1" noRot="1" noChangeAspect="1" noChangeArrowheads="1" noTextEdit="1"/>
          </p:cNvSpPr>
          <p:nvPr>
            <p:ph type="sldImg"/>
          </p:nvPr>
        </p:nvSpPr>
        <p:spPr>
          <a:ln/>
        </p:spPr>
      </p:sp>
      <p:sp>
        <p:nvSpPr>
          <p:cNvPr id="18842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47</a:t>
            </a:fld>
            <a:endParaRPr lang="en-GB" dirty="0"/>
          </a:p>
        </p:txBody>
      </p:sp>
    </p:spTree>
    <p:extLst>
      <p:ext uri="{BB962C8B-B14F-4D97-AF65-F5344CB8AC3E}">
        <p14:creationId xmlns:p14="http://schemas.microsoft.com/office/powerpoint/2010/main" val="12590623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48</a:t>
            </a:fld>
            <a:endParaRPr lang="en-GB" dirty="0"/>
          </a:p>
        </p:txBody>
      </p:sp>
    </p:spTree>
    <p:extLst>
      <p:ext uri="{BB962C8B-B14F-4D97-AF65-F5344CB8AC3E}">
        <p14:creationId xmlns:p14="http://schemas.microsoft.com/office/powerpoint/2010/main" val="356568414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49</a:t>
            </a:fld>
            <a:endParaRPr lang="en-GB" dirty="0"/>
          </a:p>
        </p:txBody>
      </p:sp>
    </p:spTree>
    <p:extLst>
      <p:ext uri="{BB962C8B-B14F-4D97-AF65-F5344CB8AC3E}">
        <p14:creationId xmlns:p14="http://schemas.microsoft.com/office/powerpoint/2010/main" val="36269435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5</a:t>
            </a:fld>
            <a:endParaRPr lang="en-GB" dirty="0"/>
          </a:p>
        </p:txBody>
      </p:sp>
    </p:spTree>
    <p:extLst>
      <p:ext uri="{BB962C8B-B14F-4D97-AF65-F5344CB8AC3E}">
        <p14:creationId xmlns:p14="http://schemas.microsoft.com/office/powerpoint/2010/main" val="174563148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6C045B1-5C93-554D-BEF0-3A3091988DF3}" type="slidenum">
              <a:rPr lang="en-GB" sz="1200"/>
              <a:pPr eaLnBrk="1" hangingPunct="1"/>
              <a:t>50</a:t>
            </a:fld>
            <a:endParaRPr lang="en-GB" sz="1200" dirty="0"/>
          </a:p>
        </p:txBody>
      </p:sp>
      <p:sp>
        <p:nvSpPr>
          <p:cNvPr id="19353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E9B54BE-7B4D-6441-8CF1-362F9AE8C737}" type="slidenum">
              <a:rPr lang="en-US" sz="1200">
                <a:latin typeface="Times" charset="0"/>
              </a:rPr>
              <a:pPr algn="r"/>
              <a:t>50</a:t>
            </a:fld>
            <a:endParaRPr lang="en-US" sz="1200" dirty="0">
              <a:latin typeface="Times" charset="0"/>
            </a:endParaRPr>
          </a:p>
        </p:txBody>
      </p:sp>
      <p:sp>
        <p:nvSpPr>
          <p:cNvPr id="193540" name="Rectangle 2"/>
          <p:cNvSpPr>
            <a:spLocks noGrp="1" noRot="1" noChangeAspect="1" noChangeArrowheads="1" noTextEdit="1"/>
          </p:cNvSpPr>
          <p:nvPr>
            <p:ph type="sldImg"/>
          </p:nvPr>
        </p:nvSpPr>
        <p:spPr>
          <a:ln/>
        </p:spPr>
      </p:sp>
      <p:sp>
        <p:nvSpPr>
          <p:cNvPr id="19354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069F4BD-6DB8-D142-AE57-07FFFC2D9A8A}" type="slidenum">
              <a:rPr lang="en-GB" sz="1200"/>
              <a:pPr eaLnBrk="1" hangingPunct="1"/>
              <a:t>51</a:t>
            </a:fld>
            <a:endParaRPr lang="en-GB" sz="1200" dirty="0"/>
          </a:p>
        </p:txBody>
      </p:sp>
      <p:sp>
        <p:nvSpPr>
          <p:cNvPr id="19763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601BAD4C-95CB-C541-8019-3EBFD939C857}" type="slidenum">
              <a:rPr lang="en-US" sz="1200">
                <a:latin typeface="Times" charset="0"/>
              </a:rPr>
              <a:pPr algn="r"/>
              <a:t>51</a:t>
            </a:fld>
            <a:endParaRPr lang="en-US" sz="1200" dirty="0">
              <a:latin typeface="Times" charset="0"/>
            </a:endParaRPr>
          </a:p>
        </p:txBody>
      </p:sp>
      <p:sp>
        <p:nvSpPr>
          <p:cNvPr id="197636" name="Rectangle 2"/>
          <p:cNvSpPr>
            <a:spLocks noGrp="1" noRot="1" noChangeAspect="1" noChangeArrowheads="1" noTextEdit="1"/>
          </p:cNvSpPr>
          <p:nvPr>
            <p:ph type="sldImg"/>
          </p:nvPr>
        </p:nvSpPr>
        <p:spPr>
          <a:ln/>
        </p:spPr>
      </p:sp>
      <p:sp>
        <p:nvSpPr>
          <p:cNvPr id="19763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C27F728-130B-7E48-A2BD-F7CF53A9C7A5}" type="slidenum">
              <a:rPr lang="en-GB" sz="1200"/>
              <a:pPr eaLnBrk="1" hangingPunct="1"/>
              <a:t>6</a:t>
            </a:fld>
            <a:endParaRPr lang="en-GB" sz="1200" dirty="0"/>
          </a:p>
        </p:txBody>
      </p:sp>
      <p:sp>
        <p:nvSpPr>
          <p:cNvPr id="12800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B426BD4-DB89-AF43-8505-DDFBA2FDB4DA}" type="slidenum">
              <a:rPr lang="en-US" sz="1200">
                <a:latin typeface="Times" charset="0"/>
              </a:rPr>
              <a:pPr algn="r"/>
              <a:t>6</a:t>
            </a:fld>
            <a:endParaRPr lang="en-US" sz="1200" dirty="0">
              <a:latin typeface="Times" charset="0"/>
            </a:endParaRPr>
          </a:p>
        </p:txBody>
      </p:sp>
      <p:sp>
        <p:nvSpPr>
          <p:cNvPr id="128004" name="Rectangle 2"/>
          <p:cNvSpPr>
            <a:spLocks noGrp="1" noRot="1" noChangeAspect="1" noChangeArrowheads="1" noTextEdit="1"/>
          </p:cNvSpPr>
          <p:nvPr>
            <p:ph type="sldImg"/>
          </p:nvPr>
        </p:nvSpPr>
        <p:spPr>
          <a:ln/>
        </p:spPr>
      </p:sp>
      <p:sp>
        <p:nvSpPr>
          <p:cNvPr id="12800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7</a:t>
            </a:fld>
            <a:endParaRPr lang="en-GB" dirty="0"/>
          </a:p>
        </p:txBody>
      </p:sp>
    </p:spTree>
    <p:extLst>
      <p:ext uri="{BB962C8B-B14F-4D97-AF65-F5344CB8AC3E}">
        <p14:creationId xmlns:p14="http://schemas.microsoft.com/office/powerpoint/2010/main" val="38203695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8</a:t>
            </a:fld>
            <a:endParaRPr lang="en-GB" dirty="0"/>
          </a:p>
        </p:txBody>
      </p:sp>
    </p:spTree>
    <p:extLst>
      <p:ext uri="{BB962C8B-B14F-4D97-AF65-F5344CB8AC3E}">
        <p14:creationId xmlns:p14="http://schemas.microsoft.com/office/powerpoint/2010/main" val="187495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9</a:t>
            </a:fld>
            <a:endParaRPr lang="en-GB" dirty="0"/>
          </a:p>
        </p:txBody>
      </p:sp>
    </p:spTree>
    <p:extLst>
      <p:ext uri="{BB962C8B-B14F-4D97-AF65-F5344CB8AC3E}">
        <p14:creationId xmlns:p14="http://schemas.microsoft.com/office/powerpoint/2010/main" val="12113679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152863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368491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714383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lvl1pPr>
              <a:defRPr>
                <a:solidFill>
                  <a:schemeClr val="tx1"/>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593415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308614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www.id-book.com</a:t>
            </a:r>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147230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endParaRPr lang="en-GB" dirty="0"/>
          </a:p>
        </p:txBody>
      </p:sp>
      <p:sp>
        <p:nvSpPr>
          <p:cNvPr id="8" name="Footer Placeholder 7"/>
          <p:cNvSpPr>
            <a:spLocks noGrp="1"/>
          </p:cNvSpPr>
          <p:nvPr>
            <p:ph type="ftr" sz="quarter" idx="11"/>
          </p:nvPr>
        </p:nvSpPr>
        <p:spPr/>
        <p:txBody>
          <a:bodyPr/>
          <a:lstStyle/>
          <a:p>
            <a:r>
              <a:rPr lang="en-GB" dirty="0"/>
              <a:t>www.id-book.com</a:t>
            </a:r>
          </a:p>
        </p:txBody>
      </p:sp>
      <p:sp>
        <p:nvSpPr>
          <p:cNvPr id="9" name="Slide Number Placeholder 8"/>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091041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r>
              <a:rPr lang="en-GB" dirty="0"/>
              <a:t>www.id-book.com</a:t>
            </a:r>
          </a:p>
        </p:txBody>
      </p:sp>
      <p:sp>
        <p:nvSpPr>
          <p:cNvPr id="5" name="Slide Number Placeholder 4"/>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4076149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GB" dirty="0"/>
          </a:p>
        </p:txBody>
      </p:sp>
      <p:sp>
        <p:nvSpPr>
          <p:cNvPr id="3" name="Footer Placeholder 2"/>
          <p:cNvSpPr>
            <a:spLocks noGrp="1"/>
          </p:cNvSpPr>
          <p:nvPr>
            <p:ph type="ftr" sz="quarter" idx="11"/>
          </p:nvPr>
        </p:nvSpPr>
        <p:spPr/>
        <p:txBody>
          <a:bodyPr/>
          <a:lstStyle/>
          <a:p>
            <a:r>
              <a:rPr lang="en-GB" dirty="0"/>
              <a:t>www.id-book.com</a:t>
            </a:r>
          </a:p>
        </p:txBody>
      </p:sp>
      <p:sp>
        <p:nvSpPr>
          <p:cNvPr id="4" name="Slide Number Placeholder 3"/>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1236994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www.id-book.com</a:t>
            </a:r>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25408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www.id-book.com</a:t>
            </a:r>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790494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r>
              <a:rPr lang="en-GB" dirty="0"/>
              <a:t>www.id-book.com</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fld id="{A7EA2D8D-44E5-43C4-BBA1-AE3E32EF0894}" type="slidenum">
              <a:rPr lang="en-GB" smtClean="0"/>
              <a:pPr/>
              <a:t>‹#›</a:t>
            </a:fld>
            <a:endParaRPr lang="en-GB" dirty="0"/>
          </a:p>
        </p:txBody>
      </p:sp>
      <p:sp>
        <p:nvSpPr>
          <p:cNvPr id="7" name="Rectangle 6"/>
          <p:cNvSpPr/>
          <p:nvPr userDrawn="1"/>
        </p:nvSpPr>
        <p:spPr>
          <a:xfrm>
            <a:off x="0" y="0"/>
            <a:ext cx="9144000" cy="6858000"/>
          </a:xfrm>
          <a:prstGeom prst="rect">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70419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Liberation Sans" panose="020B0604020202020204" pitchFamily="34" charset="0"/>
          <a:ea typeface="Liberation Sans" panose="020B0604020202020204" pitchFamily="34" charset="0"/>
          <a:cs typeface="Liberation Sans"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rgbClr val="7030A0"/>
          </a:solidFill>
          <a:latin typeface="Liberation Sans" panose="020B0604020202020204" pitchFamily="34" charset="0"/>
          <a:ea typeface="Liberation Sans" panose="020B0604020202020204" pitchFamily="34" charset="0"/>
          <a:cs typeface="Liberation Sans"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oleObject" Target="file:///Users/yrogers/Desktop/ID4-%20NEW/!OLE_LINK16"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8" name="Rectangle 2"/>
          <p:cNvSpPr>
            <a:spLocks noGrp="1" noChangeArrowheads="1"/>
          </p:cNvSpPr>
          <p:nvPr>
            <p:ph type="title" idx="4294967295"/>
          </p:nvPr>
        </p:nvSpPr>
        <p:spPr/>
        <p:txBody>
          <a:bodyPr/>
          <a:lstStyle/>
          <a:p>
            <a:pPr eaLnBrk="1" hangingPunct="1"/>
            <a:r>
              <a:rPr lang="en-US" noProof="0" dirty="0">
                <a:latin typeface="+mn-lt"/>
              </a:rPr>
              <a:t>Voice User Interfaces</a:t>
            </a:r>
          </a:p>
        </p:txBody>
      </p:sp>
      <p:sp>
        <p:nvSpPr>
          <p:cNvPr id="118789" name="Rectangle 4"/>
          <p:cNvSpPr>
            <a:spLocks noGrp="1" noChangeArrowheads="1"/>
          </p:cNvSpPr>
          <p:nvPr>
            <p:ph type="body" idx="4294967295"/>
          </p:nvPr>
        </p:nvSpPr>
        <p:spPr/>
        <p:txBody>
          <a:bodyPr>
            <a:normAutofit/>
          </a:bodyPr>
          <a:lstStyle/>
          <a:p>
            <a:pPr eaLnBrk="1" hangingPunct="1">
              <a:lnSpc>
                <a:spcPct val="90000"/>
              </a:lnSpc>
            </a:pPr>
            <a:r>
              <a:rPr lang="en-US" sz="2800" noProof="0" dirty="0">
                <a:latin typeface="Calibri" panose="020F0502020204030204" pitchFamily="34" charset="0"/>
              </a:rPr>
              <a:t>Involves a person talking with a spoken language app, for example,  timetable, travel planner, or phone service</a:t>
            </a:r>
            <a:endParaRPr lang="en-US" sz="1200" noProof="0" dirty="0">
              <a:latin typeface="Calibri" panose="020F0502020204030204" pitchFamily="34" charset="0"/>
            </a:endParaRPr>
          </a:p>
          <a:p>
            <a:pPr eaLnBrk="1" hangingPunct="1">
              <a:lnSpc>
                <a:spcPct val="90000"/>
              </a:lnSpc>
              <a:spcBef>
                <a:spcPts val="2400"/>
              </a:spcBef>
            </a:pPr>
            <a:r>
              <a:rPr lang="en-US" sz="2800" noProof="0" dirty="0">
                <a:latin typeface="Calibri" panose="020F0502020204030204" pitchFamily="34" charset="0"/>
              </a:rPr>
              <a:t>Used most for inquiring about specific information, for example, flight times or to perform a transaction, such as buying a ticket</a:t>
            </a:r>
            <a:endParaRPr lang="en-US" sz="1200" noProof="0" dirty="0">
              <a:latin typeface="Calibri" panose="020F0502020204030204" pitchFamily="34" charset="0"/>
            </a:endParaRPr>
          </a:p>
          <a:p>
            <a:pPr eaLnBrk="1" hangingPunct="1">
              <a:lnSpc>
                <a:spcPct val="90000"/>
              </a:lnSpc>
              <a:spcBef>
                <a:spcPts val="2400"/>
              </a:spcBef>
            </a:pPr>
            <a:r>
              <a:rPr lang="en-US" sz="2800" noProof="0" dirty="0">
                <a:latin typeface="Calibri" panose="020F0502020204030204" pitchFamily="34" charset="0"/>
              </a:rPr>
              <a:t>Also used by people with visual impairments</a:t>
            </a:r>
            <a:endParaRPr lang="en-US" sz="1200" noProof="0" dirty="0">
              <a:latin typeface="Calibri" panose="020F0502020204030204" pitchFamily="34" charset="0"/>
            </a:endParaRPr>
          </a:p>
          <a:p>
            <a:pPr lvl="1" eaLnBrk="1" hangingPunct="1">
              <a:lnSpc>
                <a:spcPct val="90000"/>
              </a:lnSpc>
              <a:spcBef>
                <a:spcPts val="18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For example,  speech recognition word processors, page scanners, web readers, and home control systems</a:t>
            </a:r>
          </a:p>
        </p:txBody>
      </p:sp>
      <p:sp>
        <p:nvSpPr>
          <p:cNvPr id="4" name="Footer Placeholder 3">
            <a:extLst>
              <a:ext uri="{FF2B5EF4-FFF2-40B4-BE49-F238E27FC236}">
                <a16:creationId xmlns:a16="http://schemas.microsoft.com/office/drawing/2014/main" id="{9056BD08-F053-544E-997E-541C6A7AC73C}"/>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3C1A4437-72AF-B34F-8E6B-035D2984D09F}"/>
              </a:ext>
            </a:extLst>
          </p:cNvPr>
          <p:cNvSpPr>
            <a:spLocks noGrp="1"/>
          </p:cNvSpPr>
          <p:nvPr>
            <p:ph type="sldNum" sz="quarter" idx="12"/>
          </p:nvPr>
        </p:nvSpPr>
        <p:spPr/>
        <p:txBody>
          <a:bodyPr/>
          <a:lstStyle/>
          <a:p>
            <a:fld id="{A7EA2D8D-44E5-43C4-BBA1-AE3E32EF0894}" type="slidenum">
              <a:rPr lang="en-GB" smtClean="0"/>
              <a:t>1</a:t>
            </a:fld>
            <a:endParaRPr lang="en-GB" dirty="0"/>
          </a:p>
        </p:txBody>
      </p:sp>
    </p:spTree>
    <p:extLst>
      <p:ext uri="{BB962C8B-B14F-4D97-AF65-F5344CB8AC3E}">
        <p14:creationId xmlns:p14="http://schemas.microsoft.com/office/powerpoint/2010/main" val="3015167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6" name="Rectangle 2"/>
          <p:cNvSpPr>
            <a:spLocks noGrp="1" noChangeArrowheads="1"/>
          </p:cNvSpPr>
          <p:nvPr>
            <p:ph type="title" idx="4294967295"/>
          </p:nvPr>
        </p:nvSpPr>
        <p:spPr/>
        <p:txBody>
          <a:bodyPr/>
          <a:lstStyle/>
          <a:p>
            <a:pPr eaLnBrk="1" hangingPunct="1"/>
            <a:r>
              <a:rPr lang="en-US" noProof="0" dirty="0">
                <a:latin typeface="+mn-lt"/>
              </a:rPr>
              <a:t>Touchscreens</a:t>
            </a:r>
          </a:p>
        </p:txBody>
      </p:sp>
      <p:sp>
        <p:nvSpPr>
          <p:cNvPr id="131077" name="Rectangle 3"/>
          <p:cNvSpPr>
            <a:spLocks noGrp="1" noChangeArrowheads="1"/>
          </p:cNvSpPr>
          <p:nvPr>
            <p:ph type="body" idx="4294967295"/>
          </p:nvPr>
        </p:nvSpPr>
        <p:spPr/>
        <p:txBody>
          <a:bodyPr>
            <a:normAutofit lnSpcReduction="10000"/>
          </a:bodyPr>
          <a:lstStyle/>
          <a:p>
            <a:pPr eaLnBrk="1" hangingPunct="1">
              <a:lnSpc>
                <a:spcPct val="90000"/>
              </a:lnSpc>
            </a:pPr>
            <a:r>
              <a:rPr lang="en-US" sz="2800" noProof="0" dirty="0">
                <a:latin typeface="Calibri" panose="020F0502020204030204" pitchFamily="34" charset="0"/>
              </a:rPr>
              <a:t>Single touchscreens are used in walk-up kiosks (such as ticket machines and ATMs) to detect the presence and location of a person</a:t>
            </a:r>
            <a:r>
              <a:rPr lang="en-US" altLang="ja-JP" sz="2800" noProof="0" dirty="0">
                <a:latin typeface="Calibri" panose="020F0502020204030204" pitchFamily="34" charset="0"/>
              </a:rPr>
              <a:t>’</a:t>
            </a:r>
            <a:r>
              <a:rPr lang="en-US" sz="2800" noProof="0" dirty="0">
                <a:latin typeface="Calibri" panose="020F0502020204030204" pitchFamily="34" charset="0"/>
              </a:rPr>
              <a:t>s touch on the display</a:t>
            </a:r>
          </a:p>
          <a:p>
            <a:pPr eaLnBrk="1" hangingPunct="1">
              <a:lnSpc>
                <a:spcPct val="90000"/>
              </a:lnSpc>
              <a:spcBef>
                <a:spcPts val="800"/>
              </a:spcBef>
            </a:pPr>
            <a:r>
              <a:rPr lang="en-US" sz="2800" noProof="0" dirty="0">
                <a:latin typeface="Calibri" panose="020F0502020204030204" pitchFamily="34" charset="0"/>
              </a:rPr>
              <a:t>Multi-touch surfaces support a range of more dynamic finger tip actions, for example, swiping, flicking, pinching, pushing, and tapping</a:t>
            </a:r>
          </a:p>
          <a:p>
            <a:pPr eaLnBrk="1" hangingPunct="1">
              <a:lnSpc>
                <a:spcPct val="90000"/>
              </a:lnSpc>
              <a:spcBef>
                <a:spcPts val="800"/>
              </a:spcBef>
            </a:pPr>
            <a:r>
              <a:rPr lang="en-US" sz="2800" noProof="0" dirty="0">
                <a:latin typeface="Calibri" panose="020F0502020204030204" pitchFamily="34" charset="0"/>
              </a:rPr>
              <a:t>They do so by registering touches at multiple locations using a grid</a:t>
            </a:r>
          </a:p>
          <a:p>
            <a:pPr eaLnBrk="1" hangingPunct="1">
              <a:lnSpc>
                <a:spcPct val="90000"/>
              </a:lnSpc>
              <a:spcBef>
                <a:spcPts val="800"/>
              </a:spcBef>
            </a:pPr>
            <a:r>
              <a:rPr lang="en-US" sz="2800" noProof="0" dirty="0">
                <a:latin typeface="Calibri" panose="020F0502020204030204" pitchFamily="34" charset="0"/>
              </a:rPr>
              <a:t>Now used for many kinds of displays, such as smartphones, iPods, tablets, and tabletops</a:t>
            </a:r>
          </a:p>
          <a:p>
            <a:pPr lvl="1">
              <a:lnSpc>
                <a:spcPct val="90000"/>
              </a:lnSpc>
              <a:spcBef>
                <a:spcPts val="800"/>
              </a:spcBef>
              <a:buFont typeface="Wingdings" pitchFamily="2" charset="2"/>
              <a:buChar char="§"/>
            </a:pPr>
            <a:r>
              <a:rPr lang="en-US" sz="2400" noProof="0" dirty="0">
                <a:solidFill>
                  <a:schemeClr val="tx1"/>
                </a:solidFill>
                <a:latin typeface="Calibri" panose="020F0502020204030204" pitchFamily="34" charset="0"/>
              </a:rPr>
              <a:t>Supports one and two hand gestures, including tapping, zooming, stretching, flicking, dwelling, and dragging</a:t>
            </a:r>
          </a:p>
        </p:txBody>
      </p:sp>
      <p:sp>
        <p:nvSpPr>
          <p:cNvPr id="4" name="Footer Placeholder 3">
            <a:extLst>
              <a:ext uri="{FF2B5EF4-FFF2-40B4-BE49-F238E27FC236}">
                <a16:creationId xmlns:a16="http://schemas.microsoft.com/office/drawing/2014/main" id="{BF7B63D4-411E-FA4F-9D6B-83669CA8AD7B}"/>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C7BCA160-503F-2B44-8DD6-B80D197A4EAE}"/>
              </a:ext>
            </a:extLst>
          </p:cNvPr>
          <p:cNvSpPr>
            <a:spLocks noGrp="1"/>
          </p:cNvSpPr>
          <p:nvPr>
            <p:ph type="sldNum" sz="quarter" idx="12"/>
          </p:nvPr>
        </p:nvSpPr>
        <p:spPr/>
        <p:txBody>
          <a:bodyPr/>
          <a:lstStyle/>
          <a:p>
            <a:fld id="{A7EA2D8D-44E5-43C4-BBA1-AE3E32EF0894}" type="slidenum">
              <a:rPr lang="en-GB" smtClean="0"/>
              <a:t>10</a:t>
            </a:fld>
            <a:endParaRPr lang="en-GB" dirty="0"/>
          </a:p>
        </p:txBody>
      </p:sp>
    </p:spTree>
    <p:extLst>
      <p:ext uri="{BB962C8B-B14F-4D97-AF65-F5344CB8AC3E}">
        <p14:creationId xmlns:p14="http://schemas.microsoft.com/office/powerpoint/2010/main" val="111241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latin typeface="+mn-lt"/>
              </a:rPr>
              <a:t>A multi-touch surface</a:t>
            </a:r>
          </a:p>
        </p:txBody>
      </p:sp>
      <p:pic>
        <p:nvPicPr>
          <p:cNvPr id="6" name="Content Placeholder 5" descr="Photo depicts a person using multitouch interface with all fingers kept on ten circles."/>
          <p:cNvPicPr>
            <a:picLocks noGrp="1" noChangeAspect="1"/>
          </p:cNvPicPr>
          <p:nvPr>
            <p:ph idx="1"/>
          </p:nvPr>
        </p:nvPicPr>
        <p:blipFill>
          <a:blip r:embed="rId3"/>
          <a:stretch>
            <a:fillRect/>
          </a:stretch>
        </p:blipFill>
        <p:spPr>
          <a:xfrm>
            <a:off x="1562100" y="1998494"/>
            <a:ext cx="6019800" cy="3772408"/>
          </a:xfrm>
          <a:prstGeom prst="rect">
            <a:avLst/>
          </a:prstGeom>
        </p:spPr>
      </p:pic>
      <p:sp>
        <p:nvSpPr>
          <p:cNvPr id="3" name="Footer Placeholder 2">
            <a:extLst>
              <a:ext uri="{FF2B5EF4-FFF2-40B4-BE49-F238E27FC236}">
                <a16:creationId xmlns:a16="http://schemas.microsoft.com/office/drawing/2014/main" id="{CA7339E1-6E2B-4343-9B58-25992EB2A5FE}"/>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7EEA52EC-C0B6-C142-901A-3C8EEE3E2803}"/>
              </a:ext>
            </a:extLst>
          </p:cNvPr>
          <p:cNvSpPr>
            <a:spLocks noGrp="1"/>
          </p:cNvSpPr>
          <p:nvPr>
            <p:ph type="sldNum" sz="quarter" idx="12"/>
          </p:nvPr>
        </p:nvSpPr>
        <p:spPr/>
        <p:txBody>
          <a:bodyPr/>
          <a:lstStyle/>
          <a:p>
            <a:fld id="{A7EA2D8D-44E5-43C4-BBA1-AE3E32EF0894}" type="slidenum">
              <a:rPr lang="en-GB" smtClean="0"/>
              <a:t>11</a:t>
            </a:fld>
            <a:endParaRPr lang="en-GB" dirty="0"/>
          </a:p>
        </p:txBody>
      </p:sp>
    </p:spTree>
    <p:extLst>
      <p:ext uri="{BB962C8B-B14F-4D97-AF65-F5344CB8AC3E}">
        <p14:creationId xmlns:p14="http://schemas.microsoft.com/office/powerpoint/2010/main" val="673147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4" name="Rectangle 2"/>
          <p:cNvSpPr>
            <a:spLocks noGrp="1" noChangeArrowheads="1"/>
          </p:cNvSpPr>
          <p:nvPr>
            <p:ph type="title" idx="4294967295"/>
          </p:nvPr>
        </p:nvSpPr>
        <p:spPr/>
        <p:txBody>
          <a:bodyPr>
            <a:normAutofit fontScale="90000"/>
          </a:bodyPr>
          <a:lstStyle/>
          <a:p>
            <a:r>
              <a:rPr lang="en-US" noProof="0" dirty="0">
                <a:latin typeface="+mn-lt"/>
              </a:rPr>
              <a:t>Research and design considerations</a:t>
            </a:r>
          </a:p>
        </p:txBody>
      </p:sp>
      <p:sp>
        <p:nvSpPr>
          <p:cNvPr id="133125" name="Rectangle 3"/>
          <p:cNvSpPr>
            <a:spLocks noGrp="1" noChangeArrowheads="1"/>
          </p:cNvSpPr>
          <p:nvPr>
            <p:ph type="body" idx="4294967295"/>
          </p:nvPr>
        </p:nvSpPr>
        <p:spPr/>
        <p:txBody>
          <a:bodyPr>
            <a:normAutofit fontScale="92500"/>
          </a:bodyPr>
          <a:lstStyle/>
          <a:p>
            <a:pPr eaLnBrk="1" hangingPunct="1">
              <a:lnSpc>
                <a:spcPct val="90000"/>
              </a:lnSpc>
            </a:pPr>
            <a:r>
              <a:rPr lang="en-US" sz="2800" noProof="0" dirty="0">
                <a:latin typeface="Calibri" panose="020F0502020204030204" pitchFamily="34" charset="0"/>
              </a:rPr>
              <a:t>Provides fluid and direct styles of interaction involving freehand and pen-based gestures for certain tasks</a:t>
            </a:r>
            <a:endParaRPr lang="en-US" sz="1400" noProof="0" dirty="0">
              <a:latin typeface="Calibri" panose="020F0502020204030204" pitchFamily="34" charset="0"/>
            </a:endParaRPr>
          </a:p>
          <a:p>
            <a:pPr eaLnBrk="1" hangingPunct="1">
              <a:lnSpc>
                <a:spcPct val="90000"/>
              </a:lnSpc>
              <a:spcBef>
                <a:spcPts val="900"/>
              </a:spcBef>
            </a:pPr>
            <a:r>
              <a:rPr lang="en-US" sz="2800" noProof="0" dirty="0">
                <a:latin typeface="Calibri" panose="020F0502020204030204" pitchFamily="34" charset="0"/>
              </a:rPr>
              <a:t>Core design concerns include whether size, orientation, and shape of touch displays effect collaboration</a:t>
            </a:r>
            <a:endParaRPr lang="en-US" sz="1400" noProof="0" dirty="0">
              <a:latin typeface="Calibri" panose="020F0502020204030204" pitchFamily="34" charset="0"/>
            </a:endParaRPr>
          </a:p>
          <a:p>
            <a:pPr marL="342900" lvl="1" indent="-342900" eaLnBrk="1" hangingPunct="1">
              <a:lnSpc>
                <a:spcPct val="90000"/>
              </a:lnSpc>
              <a:spcBef>
                <a:spcPts val="900"/>
              </a:spcBef>
              <a:buFontTx/>
              <a:buChar char="•"/>
            </a:pPr>
            <a:r>
              <a:rPr lang="en-US" noProof="0" dirty="0">
                <a:solidFill>
                  <a:schemeClr val="tx1"/>
                </a:solidFill>
                <a:latin typeface="Calibri" panose="020F0502020204030204" pitchFamily="34" charset="0"/>
                <a:ea typeface="ＭＳ Ｐゴシック" charset="0"/>
              </a:rPr>
              <a:t>Much faster to scroll through wheels, carousels, and bars of thumbnail images or lists of options by finger flicking</a:t>
            </a:r>
          </a:p>
          <a:p>
            <a:pPr marL="342900" lvl="1" indent="-342900" eaLnBrk="1" hangingPunct="1">
              <a:lnSpc>
                <a:spcPct val="90000"/>
              </a:lnSpc>
              <a:spcBef>
                <a:spcPts val="900"/>
              </a:spcBef>
              <a:buFontTx/>
              <a:buChar char="•"/>
            </a:pPr>
            <a:r>
              <a:rPr lang="en-US" noProof="0" dirty="0">
                <a:solidFill>
                  <a:schemeClr val="tx1"/>
                </a:solidFill>
                <a:latin typeface="Calibri" panose="020F0502020204030204" pitchFamily="34" charset="0"/>
                <a:ea typeface="ＭＳ Ｐゴシック" charset="0"/>
              </a:rPr>
              <a:t>Gestures need to be learned for multi-touch, so a small set of gestures for common commands is preferable</a:t>
            </a:r>
            <a:endParaRPr lang="en-US" sz="1400" noProof="0" dirty="0">
              <a:solidFill>
                <a:schemeClr val="tx1"/>
              </a:solidFill>
              <a:latin typeface="Calibri" panose="020F0502020204030204" pitchFamily="34" charset="0"/>
              <a:ea typeface="ＭＳ Ｐゴシック" charset="0"/>
            </a:endParaRPr>
          </a:p>
          <a:p>
            <a:pPr marL="342900" lvl="1" indent="-342900" eaLnBrk="1" hangingPunct="1">
              <a:lnSpc>
                <a:spcPct val="90000"/>
              </a:lnSpc>
              <a:spcBef>
                <a:spcPts val="900"/>
              </a:spcBef>
              <a:buFontTx/>
              <a:buChar char="•"/>
            </a:pPr>
            <a:r>
              <a:rPr lang="en-US" noProof="0" dirty="0">
                <a:solidFill>
                  <a:schemeClr val="tx1"/>
                </a:solidFill>
                <a:latin typeface="Calibri" panose="020F0502020204030204" pitchFamily="34" charset="0"/>
                <a:ea typeface="ＭＳ Ｐゴシック" charset="0"/>
              </a:rPr>
              <a:t>More cumbersome, error-prone, and slower to type using a virtual keyboard on a touch display than using a physical keyboard</a:t>
            </a:r>
          </a:p>
        </p:txBody>
      </p:sp>
      <p:sp>
        <p:nvSpPr>
          <p:cNvPr id="4" name="Footer Placeholder 3">
            <a:extLst>
              <a:ext uri="{FF2B5EF4-FFF2-40B4-BE49-F238E27FC236}">
                <a16:creationId xmlns:a16="http://schemas.microsoft.com/office/drawing/2014/main" id="{EE3D3BB1-CB0B-954E-87E5-A10EE11503CE}"/>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35C957C8-DB0D-4A4F-BB17-8A3ADC28B24E}"/>
              </a:ext>
            </a:extLst>
          </p:cNvPr>
          <p:cNvSpPr>
            <a:spLocks noGrp="1"/>
          </p:cNvSpPr>
          <p:nvPr>
            <p:ph type="sldNum" sz="quarter" idx="12"/>
          </p:nvPr>
        </p:nvSpPr>
        <p:spPr/>
        <p:txBody>
          <a:bodyPr/>
          <a:lstStyle/>
          <a:p>
            <a:fld id="{A7EA2D8D-44E5-43C4-BBA1-AE3E32EF0894}" type="slidenum">
              <a:rPr lang="en-GB" smtClean="0"/>
              <a:t>12</a:t>
            </a:fld>
            <a:endParaRPr lang="en-GB" dirty="0"/>
          </a:p>
        </p:txBody>
      </p:sp>
    </p:spTree>
    <p:extLst>
      <p:ext uri="{BB962C8B-B14F-4D97-AF65-F5344CB8AC3E}">
        <p14:creationId xmlns:p14="http://schemas.microsoft.com/office/powerpoint/2010/main" val="3673057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6" name="Title 1"/>
          <p:cNvSpPr>
            <a:spLocks noGrp="1"/>
          </p:cNvSpPr>
          <p:nvPr>
            <p:ph type="title" idx="4294967295"/>
          </p:nvPr>
        </p:nvSpPr>
        <p:spPr>
          <a:xfrm>
            <a:off x="457200" y="609600"/>
            <a:ext cx="8229600" cy="1143000"/>
          </a:xfrm>
        </p:spPr>
        <p:txBody>
          <a:bodyPr>
            <a:normAutofit fontScale="90000"/>
          </a:bodyPr>
          <a:lstStyle/>
          <a:p>
            <a:pPr eaLnBrk="1" hangingPunct="1"/>
            <a:r>
              <a:rPr lang="en-US" noProof="0" dirty="0">
                <a:latin typeface="+mn-lt"/>
              </a:rPr>
              <a:t>Gesture-based systems</a:t>
            </a:r>
            <a:br>
              <a:rPr lang="en-US" noProof="0" dirty="0">
                <a:latin typeface="+mn-lt"/>
              </a:rPr>
            </a:br>
            <a:endParaRPr lang="en-US" noProof="0" dirty="0">
              <a:latin typeface="+mn-lt"/>
            </a:endParaRPr>
          </a:p>
        </p:txBody>
      </p:sp>
      <p:sp>
        <p:nvSpPr>
          <p:cNvPr id="136197" name="Content Placeholder 2"/>
          <p:cNvSpPr>
            <a:spLocks noGrp="1"/>
          </p:cNvSpPr>
          <p:nvPr>
            <p:ph idx="4294967295"/>
          </p:nvPr>
        </p:nvSpPr>
        <p:spPr/>
        <p:txBody>
          <a:bodyPr>
            <a:normAutofit/>
          </a:bodyPr>
          <a:lstStyle/>
          <a:p>
            <a:pPr eaLnBrk="1" hangingPunct="1"/>
            <a:r>
              <a:rPr lang="en-US" noProof="0" dirty="0">
                <a:latin typeface="Calibri" panose="020F0502020204030204" pitchFamily="34" charset="0"/>
              </a:rPr>
              <a:t>Gestures involve moving arms and hands to communicate </a:t>
            </a:r>
          </a:p>
          <a:p>
            <a:pPr eaLnBrk="1" hangingPunct="1"/>
            <a:r>
              <a:rPr lang="en-US" noProof="0" dirty="0">
                <a:latin typeface="Calibri" panose="020F0502020204030204" pitchFamily="34" charset="0"/>
              </a:rPr>
              <a:t>Uses camera recognition, sensor, and computer vision techniques</a:t>
            </a:r>
            <a:endParaRPr lang="en-US" sz="1400" noProof="0" dirty="0">
              <a:latin typeface="Calibri" panose="020F0502020204030204" pitchFamily="34" charset="0"/>
            </a:endParaRPr>
          </a:p>
          <a:p>
            <a:pPr lvl="1" eaLnBrk="1" hangingPunct="1">
              <a:buFont typeface="Wingdings" pitchFamily="2" charset="2"/>
              <a:buChar char="§"/>
            </a:pPr>
            <a:r>
              <a:rPr lang="en-US" noProof="0" dirty="0">
                <a:solidFill>
                  <a:schemeClr val="tx1"/>
                </a:solidFill>
                <a:latin typeface="Calibri" panose="020F0502020204030204" pitchFamily="34" charset="0"/>
                <a:ea typeface="ＭＳ Ｐゴシック" charset="0"/>
              </a:rPr>
              <a:t>Recognize people’s arm and hand gestures in a room</a:t>
            </a:r>
          </a:p>
          <a:p>
            <a:pPr lvl="1" eaLnBrk="1" hangingPunct="1">
              <a:buFont typeface="Wingdings" pitchFamily="2" charset="2"/>
              <a:buChar char="§"/>
            </a:pPr>
            <a:r>
              <a:rPr lang="en-US" noProof="0" dirty="0">
                <a:solidFill>
                  <a:schemeClr val="tx1"/>
                </a:solidFill>
                <a:latin typeface="Calibri" panose="020F0502020204030204" pitchFamily="34" charset="0"/>
                <a:ea typeface="ＭＳ Ｐゴシック" charset="0"/>
              </a:rPr>
              <a:t>Gestures need to be presented sequentially to be understood (compare with the way sentences are constructed)</a:t>
            </a:r>
          </a:p>
          <a:p>
            <a:pPr lvl="1" eaLnBrk="1" hangingPunct="1"/>
            <a:endParaRPr lang="en-US" sz="600" noProof="0" dirty="0">
              <a:solidFill>
                <a:schemeClr val="tx1"/>
              </a:solidFill>
              <a:latin typeface="Calibri" panose="020F0502020204030204" pitchFamily="34" charset="0"/>
              <a:ea typeface="ＭＳ Ｐゴシック" charset="0"/>
            </a:endParaRPr>
          </a:p>
        </p:txBody>
      </p:sp>
      <p:sp>
        <p:nvSpPr>
          <p:cNvPr id="4" name="Footer Placeholder 3">
            <a:extLst>
              <a:ext uri="{FF2B5EF4-FFF2-40B4-BE49-F238E27FC236}">
                <a16:creationId xmlns:a16="http://schemas.microsoft.com/office/drawing/2014/main" id="{7A675F6F-23BB-AF40-8B92-A53275F68769}"/>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74F8776F-98D0-A44F-8179-A1A73690FE65}"/>
              </a:ext>
            </a:extLst>
          </p:cNvPr>
          <p:cNvSpPr>
            <a:spLocks noGrp="1"/>
          </p:cNvSpPr>
          <p:nvPr>
            <p:ph type="sldNum" sz="quarter" idx="12"/>
          </p:nvPr>
        </p:nvSpPr>
        <p:spPr/>
        <p:txBody>
          <a:bodyPr/>
          <a:lstStyle/>
          <a:p>
            <a:fld id="{A7EA2D8D-44E5-43C4-BBA1-AE3E32EF0894}" type="slidenum">
              <a:rPr lang="en-GB" smtClean="0"/>
              <a:t>13</a:t>
            </a:fld>
            <a:endParaRPr lang="en-GB" dirty="0"/>
          </a:p>
        </p:txBody>
      </p:sp>
    </p:spTree>
    <p:extLst>
      <p:ext uri="{BB962C8B-B14F-4D97-AF65-F5344CB8AC3E}">
        <p14:creationId xmlns:p14="http://schemas.microsoft.com/office/powerpoint/2010/main" val="2634977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a:latin typeface="+mn-lt"/>
              </a:rPr>
              <a:t>Gestures used in the operating theater</a:t>
            </a:r>
          </a:p>
        </p:txBody>
      </p:sp>
      <p:pic>
        <p:nvPicPr>
          <p:cNvPr id="6" name="Content Placeholder 5" descr="Photo depicts touchless gesturing done by a surgeon in the operating theater."/>
          <p:cNvPicPr>
            <a:picLocks noGrp="1" noChangeAspect="1"/>
          </p:cNvPicPr>
          <p:nvPr>
            <p:ph idx="1"/>
          </p:nvPr>
        </p:nvPicPr>
        <p:blipFill>
          <a:blip r:embed="rId3"/>
          <a:stretch>
            <a:fillRect/>
          </a:stretch>
        </p:blipFill>
        <p:spPr>
          <a:xfrm>
            <a:off x="1671092" y="1417638"/>
            <a:ext cx="5801816" cy="4351362"/>
          </a:xfrm>
          <a:prstGeom prst="rect">
            <a:avLst/>
          </a:prstGeom>
        </p:spPr>
      </p:pic>
      <p:sp>
        <p:nvSpPr>
          <p:cNvPr id="7" name="TextBox 6"/>
          <p:cNvSpPr txBox="1"/>
          <p:nvPr/>
        </p:nvSpPr>
        <p:spPr>
          <a:xfrm>
            <a:off x="159029" y="5876808"/>
            <a:ext cx="8825942" cy="400110"/>
          </a:xfrm>
          <a:prstGeom prst="rect">
            <a:avLst/>
          </a:prstGeom>
          <a:noFill/>
        </p:spPr>
        <p:txBody>
          <a:bodyPr wrap="none" rtlCol="0">
            <a:spAutoFit/>
          </a:bodyPr>
          <a:lstStyle/>
          <a:p>
            <a:r>
              <a:rPr lang="en-US" sz="2000" dirty="0"/>
              <a:t>Recognizes core gestures for manipulating MRI or CT images using Microsoft Kinect</a:t>
            </a:r>
          </a:p>
        </p:txBody>
      </p:sp>
      <p:sp>
        <p:nvSpPr>
          <p:cNvPr id="3" name="Footer Placeholder 2">
            <a:extLst>
              <a:ext uri="{FF2B5EF4-FFF2-40B4-BE49-F238E27FC236}">
                <a16:creationId xmlns:a16="http://schemas.microsoft.com/office/drawing/2014/main" id="{FEB29C7D-7B1E-6B41-B61C-FB1D9AFB658E}"/>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57A90838-587F-0048-A4E5-CD571B4E2808}"/>
              </a:ext>
            </a:extLst>
          </p:cNvPr>
          <p:cNvSpPr>
            <a:spLocks noGrp="1"/>
          </p:cNvSpPr>
          <p:nvPr>
            <p:ph type="sldNum" sz="quarter" idx="12"/>
          </p:nvPr>
        </p:nvSpPr>
        <p:spPr/>
        <p:txBody>
          <a:bodyPr/>
          <a:lstStyle/>
          <a:p>
            <a:fld id="{A7EA2D8D-44E5-43C4-BBA1-AE3E32EF0894}" type="slidenum">
              <a:rPr lang="en-GB" smtClean="0"/>
              <a:t>14</a:t>
            </a:fld>
            <a:endParaRPr lang="en-GB" dirty="0"/>
          </a:p>
        </p:txBody>
      </p:sp>
    </p:spTree>
    <p:extLst>
      <p:ext uri="{BB962C8B-B14F-4D97-AF65-F5344CB8AC3E}">
        <p14:creationId xmlns:p14="http://schemas.microsoft.com/office/powerpoint/2010/main" val="386592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4" name="Title 1"/>
          <p:cNvSpPr>
            <a:spLocks noGrp="1"/>
          </p:cNvSpPr>
          <p:nvPr>
            <p:ph type="title" idx="4294967295"/>
          </p:nvPr>
        </p:nvSpPr>
        <p:spPr/>
        <p:txBody>
          <a:bodyPr>
            <a:normAutofit fontScale="90000"/>
          </a:bodyPr>
          <a:lstStyle/>
          <a:p>
            <a:r>
              <a:rPr lang="en-US" noProof="0" dirty="0">
                <a:latin typeface="+mn-lt"/>
              </a:rPr>
              <a:t>Research and design considerations</a:t>
            </a:r>
          </a:p>
        </p:txBody>
      </p:sp>
      <p:sp>
        <p:nvSpPr>
          <p:cNvPr id="138245" name="Content Placeholder 2"/>
          <p:cNvSpPr>
            <a:spLocks noGrp="1"/>
          </p:cNvSpPr>
          <p:nvPr>
            <p:ph idx="4294967295"/>
          </p:nvPr>
        </p:nvSpPr>
        <p:spPr/>
        <p:txBody>
          <a:bodyPr>
            <a:normAutofit lnSpcReduction="10000"/>
          </a:bodyPr>
          <a:lstStyle/>
          <a:p>
            <a:pPr eaLnBrk="1" hangingPunct="1"/>
            <a:r>
              <a:rPr lang="en-US" sz="3600" noProof="0" dirty="0">
                <a:latin typeface="Calibri" panose="020F0502020204030204" pitchFamily="34" charset="0"/>
              </a:rPr>
              <a:t>How does computer recognize and delineate user’s gestures?</a:t>
            </a:r>
          </a:p>
          <a:p>
            <a:pPr lvl="1" eaLnBrk="1" hangingPunct="1">
              <a:spcBef>
                <a:spcPts val="1800"/>
              </a:spcBef>
              <a:buFont typeface="Wingdings" pitchFamily="2" charset="2"/>
              <a:buChar char="§"/>
            </a:pPr>
            <a:r>
              <a:rPr lang="en-US" sz="3200" noProof="0" dirty="0">
                <a:solidFill>
                  <a:schemeClr val="tx1"/>
                </a:solidFill>
                <a:latin typeface="Calibri" panose="020F0502020204030204" pitchFamily="34" charset="0"/>
                <a:ea typeface="ＭＳ Ｐゴシック" charset="0"/>
              </a:rPr>
              <a:t>Start and end points?</a:t>
            </a:r>
          </a:p>
          <a:p>
            <a:pPr lvl="1" eaLnBrk="1" hangingPunct="1">
              <a:buFont typeface="Wingdings" pitchFamily="2" charset="2"/>
              <a:buChar char="§"/>
            </a:pPr>
            <a:r>
              <a:rPr lang="en-US" sz="3200" noProof="0" dirty="0">
                <a:solidFill>
                  <a:schemeClr val="tx1"/>
                </a:solidFill>
                <a:latin typeface="Calibri" panose="020F0502020204030204" pitchFamily="34" charset="0"/>
                <a:ea typeface="ＭＳ Ｐゴシック" charset="0"/>
              </a:rPr>
              <a:t>Difference between deictic and hand waving</a:t>
            </a:r>
            <a:endParaRPr lang="en-US" sz="1400" noProof="0" dirty="0">
              <a:solidFill>
                <a:schemeClr val="tx1"/>
              </a:solidFill>
              <a:latin typeface="Calibri" panose="020F0502020204030204" pitchFamily="34" charset="0"/>
              <a:ea typeface="ＭＳ Ｐゴシック" charset="0"/>
            </a:endParaRPr>
          </a:p>
          <a:p>
            <a:pPr>
              <a:spcBef>
                <a:spcPts val="2400"/>
              </a:spcBef>
            </a:pPr>
            <a:r>
              <a:rPr lang="en-US" sz="3600" noProof="0" dirty="0">
                <a:latin typeface="Calibri" panose="020F0502020204030204" pitchFamily="34" charset="0"/>
                <a:ea typeface="ＭＳ Ｐゴシック" charset="0"/>
              </a:rPr>
              <a:t>How realistic must the mirrored graphical representation of the user be in order for them to be believable?</a:t>
            </a:r>
            <a:endParaRPr lang="en-US" sz="3600" noProof="0" dirty="0">
              <a:solidFill>
                <a:schemeClr val="tx1"/>
              </a:solidFill>
              <a:latin typeface="Calibri" panose="020F0502020204030204" pitchFamily="34" charset="0"/>
              <a:ea typeface="ＭＳ Ｐゴシック" charset="0"/>
            </a:endParaRPr>
          </a:p>
        </p:txBody>
      </p:sp>
      <p:sp>
        <p:nvSpPr>
          <p:cNvPr id="4" name="Footer Placeholder 3">
            <a:extLst>
              <a:ext uri="{FF2B5EF4-FFF2-40B4-BE49-F238E27FC236}">
                <a16:creationId xmlns:a16="http://schemas.microsoft.com/office/drawing/2014/main" id="{E499455D-FED8-1A40-936E-E83C3AFA632A}"/>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C3207A41-A2B1-1349-B760-362AEE4F010E}"/>
              </a:ext>
            </a:extLst>
          </p:cNvPr>
          <p:cNvSpPr>
            <a:spLocks noGrp="1"/>
          </p:cNvSpPr>
          <p:nvPr>
            <p:ph type="sldNum" sz="quarter" idx="12"/>
          </p:nvPr>
        </p:nvSpPr>
        <p:spPr/>
        <p:txBody>
          <a:bodyPr/>
          <a:lstStyle/>
          <a:p>
            <a:fld id="{A7EA2D8D-44E5-43C4-BBA1-AE3E32EF0894}" type="slidenum">
              <a:rPr lang="en-GB" smtClean="0"/>
              <a:t>15</a:t>
            </a:fld>
            <a:endParaRPr lang="en-GB" dirty="0"/>
          </a:p>
        </p:txBody>
      </p:sp>
    </p:spTree>
    <p:extLst>
      <p:ext uri="{BB962C8B-B14F-4D97-AF65-F5344CB8AC3E}">
        <p14:creationId xmlns:p14="http://schemas.microsoft.com/office/powerpoint/2010/main" val="3608684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2" name="Title 1"/>
          <p:cNvSpPr>
            <a:spLocks noGrp="1"/>
          </p:cNvSpPr>
          <p:nvPr>
            <p:ph type="title" idx="4294967295"/>
          </p:nvPr>
        </p:nvSpPr>
        <p:spPr/>
        <p:txBody>
          <a:bodyPr/>
          <a:lstStyle/>
          <a:p>
            <a:pPr eaLnBrk="1" hangingPunct="1"/>
            <a:r>
              <a:rPr lang="en-US" noProof="0" dirty="0">
                <a:latin typeface="+mn-lt"/>
              </a:rPr>
              <a:t>Haptic interfaces</a:t>
            </a:r>
          </a:p>
        </p:txBody>
      </p:sp>
      <p:sp>
        <p:nvSpPr>
          <p:cNvPr id="140293" name="Content Placeholder 2"/>
          <p:cNvSpPr>
            <a:spLocks noGrp="1"/>
          </p:cNvSpPr>
          <p:nvPr>
            <p:ph idx="4294967295"/>
          </p:nvPr>
        </p:nvSpPr>
        <p:spPr/>
        <p:txBody>
          <a:bodyPr>
            <a:normAutofit fontScale="92500" lnSpcReduction="10000"/>
          </a:bodyPr>
          <a:lstStyle/>
          <a:p>
            <a:pPr eaLnBrk="1" hangingPunct="1"/>
            <a:r>
              <a:rPr lang="en-US" noProof="0" dirty="0">
                <a:latin typeface="Calibri" panose="020F0502020204030204" pitchFamily="34" charset="0"/>
              </a:rPr>
              <a:t>Provide tactile feedback</a:t>
            </a:r>
            <a:endParaRPr lang="en-US" sz="1400" noProof="0" dirty="0">
              <a:latin typeface="Calibri" panose="020F0502020204030204" pitchFamily="34" charset="0"/>
            </a:endParaRPr>
          </a:p>
          <a:p>
            <a:pPr lvl="1" eaLnBrk="1" hangingPunct="1">
              <a:buFont typeface="Wingdings" pitchFamily="2" charset="2"/>
              <a:buChar char="§"/>
            </a:pPr>
            <a:r>
              <a:rPr lang="en-US" noProof="0" dirty="0">
                <a:solidFill>
                  <a:schemeClr val="tx1"/>
                </a:solidFill>
                <a:latin typeface="Calibri" panose="020F0502020204030204" pitchFamily="34" charset="0"/>
                <a:ea typeface="ＭＳ Ｐゴシック" charset="0"/>
              </a:rPr>
              <a:t>By applying vibration and forces to a person</a:t>
            </a:r>
            <a:r>
              <a:rPr lang="en-US" altLang="ja-JP" noProof="0" dirty="0">
                <a:solidFill>
                  <a:schemeClr val="tx1"/>
                </a:solidFill>
                <a:latin typeface="Calibri" panose="020F0502020204030204" pitchFamily="34" charset="0"/>
                <a:ea typeface="ＭＳ Ｐゴシック" charset="0"/>
              </a:rPr>
              <a:t>’</a:t>
            </a:r>
            <a:r>
              <a:rPr lang="en-US" noProof="0" dirty="0">
                <a:solidFill>
                  <a:schemeClr val="tx1"/>
                </a:solidFill>
                <a:latin typeface="Calibri" panose="020F0502020204030204" pitchFamily="34" charset="0"/>
                <a:ea typeface="ＭＳ Ｐゴシック" charset="0"/>
              </a:rPr>
              <a:t>s body, using actuators that are embedded in their clothing or a device they are carrying, such as a smartphone</a:t>
            </a:r>
            <a:endParaRPr lang="en-US" sz="1400" noProof="0" dirty="0">
              <a:solidFill>
                <a:schemeClr val="tx1"/>
              </a:solidFill>
              <a:latin typeface="Calibri" panose="020F0502020204030204" pitchFamily="34" charset="0"/>
              <a:ea typeface="ＭＳ Ｐゴシック" charset="0"/>
            </a:endParaRPr>
          </a:p>
          <a:p>
            <a:pPr eaLnBrk="1" hangingPunct="1">
              <a:spcBef>
                <a:spcPts val="1500"/>
              </a:spcBef>
            </a:pPr>
            <a:r>
              <a:rPr lang="en-US" noProof="0" dirty="0">
                <a:latin typeface="Calibri" panose="020F0502020204030204" pitchFamily="34" charset="0"/>
              </a:rPr>
              <a:t>Vibrotactile feedback can be used to simulate the sense of touch between remote people who want to communicate</a:t>
            </a:r>
          </a:p>
          <a:p>
            <a:pPr eaLnBrk="1" hangingPunct="1">
              <a:spcBef>
                <a:spcPts val="1500"/>
              </a:spcBef>
            </a:pPr>
            <a:r>
              <a:rPr lang="en-US" noProof="0" dirty="0">
                <a:latin typeface="Calibri" panose="020F0502020204030204" pitchFamily="34" charset="0"/>
              </a:rPr>
              <a:t>Ultrahaptics creates the illusion of touch in midair using ultrasound to make the illusion of 3D shapes</a:t>
            </a:r>
            <a:r>
              <a:rPr lang="en-US" sz="2800" noProof="0" dirty="0">
                <a:latin typeface="Calibri" panose="020F0502020204030204" pitchFamily="34" charset="0"/>
              </a:rPr>
              <a:t> </a:t>
            </a:r>
          </a:p>
        </p:txBody>
      </p:sp>
      <p:sp>
        <p:nvSpPr>
          <p:cNvPr id="4" name="Footer Placeholder 3">
            <a:extLst>
              <a:ext uri="{FF2B5EF4-FFF2-40B4-BE49-F238E27FC236}">
                <a16:creationId xmlns:a16="http://schemas.microsoft.com/office/drawing/2014/main" id="{D8DFDF51-F6D3-1442-9818-5180431C3AB9}"/>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A2D75D3B-F30A-9A40-B6F5-730AB41B05D3}"/>
              </a:ext>
            </a:extLst>
          </p:cNvPr>
          <p:cNvSpPr>
            <a:spLocks noGrp="1"/>
          </p:cNvSpPr>
          <p:nvPr>
            <p:ph type="sldNum" sz="quarter" idx="12"/>
          </p:nvPr>
        </p:nvSpPr>
        <p:spPr/>
        <p:txBody>
          <a:bodyPr/>
          <a:lstStyle/>
          <a:p>
            <a:fld id="{A7EA2D8D-44E5-43C4-BBA1-AE3E32EF0894}" type="slidenum">
              <a:rPr lang="en-GB" smtClean="0"/>
              <a:t>16</a:t>
            </a:fld>
            <a:endParaRPr lang="en-GB" dirty="0"/>
          </a:p>
        </p:txBody>
      </p:sp>
    </p:spTree>
    <p:extLst>
      <p:ext uri="{BB962C8B-B14F-4D97-AF65-F5344CB8AC3E}">
        <p14:creationId xmlns:p14="http://schemas.microsoft.com/office/powerpoint/2010/main" val="2281413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7" name="Title 1"/>
          <p:cNvSpPr>
            <a:spLocks noGrp="1"/>
          </p:cNvSpPr>
          <p:nvPr>
            <p:ph type="title" idx="4294967295"/>
          </p:nvPr>
        </p:nvSpPr>
        <p:spPr/>
        <p:txBody>
          <a:bodyPr>
            <a:normAutofit/>
          </a:bodyPr>
          <a:lstStyle/>
          <a:p>
            <a:pPr eaLnBrk="1" hangingPunct="1"/>
            <a:r>
              <a:rPr lang="en-US" noProof="0" dirty="0">
                <a:latin typeface="+mn-lt"/>
              </a:rPr>
              <a:t>Realtime vibrotactile feedback</a:t>
            </a:r>
          </a:p>
        </p:txBody>
      </p:sp>
      <p:sp>
        <p:nvSpPr>
          <p:cNvPr id="141318" name="Content Placeholder 2"/>
          <p:cNvSpPr>
            <a:spLocks noGrp="1"/>
          </p:cNvSpPr>
          <p:nvPr>
            <p:ph idx="4294967295"/>
          </p:nvPr>
        </p:nvSpPr>
        <p:spPr>
          <a:xfrm>
            <a:off x="457200" y="1600200"/>
            <a:ext cx="5122912" cy="4525963"/>
          </a:xfrm>
        </p:spPr>
        <p:txBody>
          <a:bodyPr/>
          <a:lstStyle/>
          <a:p>
            <a:pPr eaLnBrk="1" hangingPunct="1"/>
            <a:r>
              <a:rPr lang="en-US" noProof="0" dirty="0">
                <a:latin typeface="Calibri" panose="020F0502020204030204" pitchFamily="34" charset="0"/>
              </a:rPr>
              <a:t>Provides nudges when</a:t>
            </a:r>
            <a:br>
              <a:rPr lang="en-US" noProof="0" dirty="0">
                <a:latin typeface="Calibri" panose="020F0502020204030204" pitchFamily="34" charset="0"/>
              </a:rPr>
            </a:br>
            <a:r>
              <a:rPr lang="en-US" noProof="0" dirty="0">
                <a:latin typeface="Calibri" panose="020F0502020204030204" pitchFamily="34" charset="0"/>
              </a:rPr>
              <a:t>playing violin incorrectly</a:t>
            </a:r>
            <a:endParaRPr lang="en-US" sz="1200" noProof="0" dirty="0">
              <a:latin typeface="Calibri" panose="020F0502020204030204" pitchFamily="34" charset="0"/>
            </a:endParaRPr>
          </a:p>
          <a:p>
            <a:pPr eaLnBrk="1" hangingPunct="1">
              <a:spcBef>
                <a:spcPts val="1800"/>
              </a:spcBef>
            </a:pPr>
            <a:r>
              <a:rPr lang="en-US" noProof="0" dirty="0">
                <a:latin typeface="Calibri" panose="020F0502020204030204" pitchFamily="34" charset="0"/>
              </a:rPr>
              <a:t>Uses motion capture to </a:t>
            </a:r>
            <a:br>
              <a:rPr lang="en-US" noProof="0" dirty="0">
                <a:latin typeface="Calibri" panose="020F0502020204030204" pitchFamily="34" charset="0"/>
              </a:rPr>
            </a:br>
            <a:r>
              <a:rPr lang="en-US" noProof="0" dirty="0">
                <a:latin typeface="Calibri" panose="020F0502020204030204" pitchFamily="34" charset="0"/>
              </a:rPr>
              <a:t>sense arm movements that</a:t>
            </a:r>
            <a:br>
              <a:rPr lang="en-US" noProof="0" dirty="0">
                <a:latin typeface="Calibri" panose="020F0502020204030204" pitchFamily="34" charset="0"/>
              </a:rPr>
            </a:br>
            <a:r>
              <a:rPr lang="en-US" noProof="0" dirty="0">
                <a:latin typeface="Calibri" panose="020F0502020204030204" pitchFamily="34" charset="0"/>
              </a:rPr>
              <a:t>deviate from model</a:t>
            </a:r>
            <a:endParaRPr lang="en-US" sz="1200" noProof="0" dirty="0">
              <a:latin typeface="Calibri" panose="020F0502020204030204" pitchFamily="34" charset="0"/>
            </a:endParaRPr>
          </a:p>
          <a:p>
            <a:pPr eaLnBrk="1" hangingPunct="1">
              <a:spcBef>
                <a:spcPts val="1800"/>
              </a:spcBef>
            </a:pPr>
            <a:r>
              <a:rPr lang="en-US" noProof="0" dirty="0">
                <a:latin typeface="Calibri" panose="020F0502020204030204" pitchFamily="34" charset="0"/>
              </a:rPr>
              <a:t>Nudges are short vibrations </a:t>
            </a:r>
            <a:br>
              <a:rPr lang="en-US" noProof="0" dirty="0">
                <a:latin typeface="Calibri" panose="020F0502020204030204" pitchFamily="34" charset="0"/>
              </a:rPr>
            </a:br>
            <a:r>
              <a:rPr lang="en-US" noProof="0" dirty="0">
                <a:latin typeface="Calibri" panose="020F0502020204030204" pitchFamily="34" charset="0"/>
              </a:rPr>
              <a:t>on arms and hands</a:t>
            </a:r>
          </a:p>
        </p:txBody>
      </p:sp>
      <p:graphicFrame>
        <p:nvGraphicFramePr>
          <p:cNvPr id="141314" name="Object 2" descr="Photo depicts a girl wearing the MusicJacket with embedded actuators that nudge the player to move their arm up to be in the correct position."/>
          <p:cNvGraphicFramePr>
            <a:graphicFrameLocks noChangeAspect="1"/>
          </p:cNvGraphicFramePr>
          <p:nvPr>
            <p:extLst>
              <p:ext uri="{D42A27DB-BD31-4B8C-83A1-F6EECF244321}">
                <p14:modId xmlns:p14="http://schemas.microsoft.com/office/powerpoint/2010/main" val="223204326"/>
              </p:ext>
            </p:extLst>
          </p:nvPr>
        </p:nvGraphicFramePr>
        <p:xfrm>
          <a:off x="5724128" y="1628800"/>
          <a:ext cx="2540000" cy="3949700"/>
        </p:xfrm>
        <a:graphic>
          <a:graphicData uri="http://schemas.openxmlformats.org/presentationml/2006/ole">
            <mc:AlternateContent xmlns:mc="http://schemas.openxmlformats.org/markup-compatibility/2006">
              <mc:Choice xmlns:v="urn:schemas-microsoft-com:vml" Requires="v">
                <p:oleObj name="Document" r:id="rId3" imgW="2540000" imgH="3949700" progId="Word.Document.12">
                  <p:link updateAutomatic="1"/>
                </p:oleObj>
              </mc:Choice>
              <mc:Fallback>
                <p:oleObj name="Document" r:id="rId3" imgW="2540000" imgH="3949700" progId="Word.Document.12">
                  <p:link updateAutomatic="1"/>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4128" y="1628800"/>
                        <a:ext cx="2540000" cy="3949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sp>
        <p:nvSpPr>
          <p:cNvPr id="4" name="Footer Placeholder 3">
            <a:extLst>
              <a:ext uri="{FF2B5EF4-FFF2-40B4-BE49-F238E27FC236}">
                <a16:creationId xmlns:a16="http://schemas.microsoft.com/office/drawing/2014/main" id="{7243904A-62C1-234D-B3B8-526D7B222998}"/>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1A75E930-C9CF-9648-B35D-A1BF5C91B431}"/>
              </a:ext>
            </a:extLst>
          </p:cNvPr>
          <p:cNvSpPr>
            <a:spLocks noGrp="1"/>
          </p:cNvSpPr>
          <p:nvPr>
            <p:ph type="sldNum" sz="quarter" idx="12"/>
          </p:nvPr>
        </p:nvSpPr>
        <p:spPr/>
        <p:txBody>
          <a:bodyPr/>
          <a:lstStyle/>
          <a:p>
            <a:fld id="{A7EA2D8D-44E5-43C4-BBA1-AE3E32EF0894}" type="slidenum">
              <a:rPr lang="en-GB" smtClean="0"/>
              <a:t>17</a:t>
            </a:fld>
            <a:endParaRPr lang="en-GB" dirty="0"/>
          </a:p>
        </p:txBody>
      </p:sp>
    </p:spTree>
    <p:extLst>
      <p:ext uri="{BB962C8B-B14F-4D97-AF65-F5344CB8AC3E}">
        <p14:creationId xmlns:p14="http://schemas.microsoft.com/office/powerpoint/2010/main" val="2894400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a:latin typeface="+mn-lt"/>
              </a:rPr>
              <a:t>Exoskeleton with artificial muscles that uses bubble haptic feedback </a:t>
            </a:r>
          </a:p>
        </p:txBody>
      </p:sp>
      <p:pic>
        <p:nvPicPr>
          <p:cNvPr id="6" name="Content Placeholder 5" descr="Diagram representing artificial muscles that use a new kind of bubble haptic feedback."/>
          <p:cNvPicPr>
            <a:picLocks noGrp="1" noChangeAspect="1"/>
          </p:cNvPicPr>
          <p:nvPr>
            <p:ph idx="1"/>
          </p:nvPr>
        </p:nvPicPr>
        <p:blipFill>
          <a:blip r:embed="rId3"/>
          <a:stretch>
            <a:fillRect/>
          </a:stretch>
        </p:blipFill>
        <p:spPr>
          <a:xfrm>
            <a:off x="3612360" y="1600200"/>
            <a:ext cx="1919280" cy="4525963"/>
          </a:xfrm>
          <a:prstGeom prst="rect">
            <a:avLst/>
          </a:prstGeom>
        </p:spPr>
      </p:pic>
      <p:sp>
        <p:nvSpPr>
          <p:cNvPr id="3" name="Footer Placeholder 2">
            <a:extLst>
              <a:ext uri="{FF2B5EF4-FFF2-40B4-BE49-F238E27FC236}">
                <a16:creationId xmlns:a16="http://schemas.microsoft.com/office/drawing/2014/main" id="{5130068B-34CF-C347-B085-5B6355359507}"/>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CD3F1CDF-7DFA-9F44-AC8E-FD43BEC86775}"/>
              </a:ext>
            </a:extLst>
          </p:cNvPr>
          <p:cNvSpPr>
            <a:spLocks noGrp="1"/>
          </p:cNvSpPr>
          <p:nvPr>
            <p:ph type="sldNum" sz="quarter" idx="12"/>
          </p:nvPr>
        </p:nvSpPr>
        <p:spPr/>
        <p:txBody>
          <a:bodyPr/>
          <a:lstStyle/>
          <a:p>
            <a:fld id="{A7EA2D8D-44E5-43C4-BBA1-AE3E32EF0894}" type="slidenum">
              <a:rPr lang="en-GB" smtClean="0"/>
              <a:t>18</a:t>
            </a:fld>
            <a:endParaRPr lang="en-GB" dirty="0"/>
          </a:p>
        </p:txBody>
      </p:sp>
    </p:spTree>
    <p:extLst>
      <p:ext uri="{BB962C8B-B14F-4D97-AF65-F5344CB8AC3E}">
        <p14:creationId xmlns:p14="http://schemas.microsoft.com/office/powerpoint/2010/main" val="1155161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40" name="Title 1"/>
          <p:cNvSpPr>
            <a:spLocks noGrp="1"/>
          </p:cNvSpPr>
          <p:nvPr>
            <p:ph type="title" idx="4294967295"/>
          </p:nvPr>
        </p:nvSpPr>
        <p:spPr/>
        <p:txBody>
          <a:bodyPr>
            <a:normAutofit fontScale="90000"/>
          </a:bodyPr>
          <a:lstStyle/>
          <a:p>
            <a:r>
              <a:rPr lang="en-US" noProof="0" dirty="0">
                <a:latin typeface="+mn-lt"/>
              </a:rPr>
              <a:t>Research and design considerations</a:t>
            </a:r>
          </a:p>
        </p:txBody>
      </p:sp>
      <p:sp>
        <p:nvSpPr>
          <p:cNvPr id="142341" name="Content Placeholder 2"/>
          <p:cNvSpPr>
            <a:spLocks noGrp="1"/>
          </p:cNvSpPr>
          <p:nvPr>
            <p:ph idx="4294967295"/>
          </p:nvPr>
        </p:nvSpPr>
        <p:spPr>
          <a:xfrm>
            <a:off x="467544" y="1484784"/>
            <a:ext cx="8229600" cy="4857403"/>
          </a:xfrm>
        </p:spPr>
        <p:txBody>
          <a:bodyPr>
            <a:normAutofit fontScale="92500" lnSpcReduction="10000"/>
          </a:bodyPr>
          <a:lstStyle/>
          <a:p>
            <a:pPr eaLnBrk="1" hangingPunct="1"/>
            <a:r>
              <a:rPr lang="en-US" noProof="0" dirty="0">
                <a:latin typeface="Calibri" panose="020F0502020204030204" pitchFamily="34" charset="0"/>
              </a:rPr>
              <a:t>Where best to place actuators on body</a:t>
            </a:r>
            <a:endParaRPr lang="en-US" sz="1200" noProof="0" dirty="0">
              <a:latin typeface="Calibri" panose="020F0502020204030204" pitchFamily="34" charset="0"/>
            </a:endParaRPr>
          </a:p>
          <a:p>
            <a:pPr eaLnBrk="1" hangingPunct="1">
              <a:spcBef>
                <a:spcPts val="1800"/>
              </a:spcBef>
            </a:pPr>
            <a:r>
              <a:rPr lang="en-US" noProof="0" dirty="0">
                <a:latin typeface="Calibri" panose="020F0502020204030204" pitchFamily="34" charset="0"/>
              </a:rPr>
              <a:t>Whether to use single or sequence of </a:t>
            </a:r>
            <a:r>
              <a:rPr lang="en-US" altLang="ja-JP" noProof="0" dirty="0">
                <a:latin typeface="Calibri" panose="020F0502020204030204" pitchFamily="34" charset="0"/>
              </a:rPr>
              <a:t>‘</a:t>
            </a:r>
            <a:r>
              <a:rPr lang="en-US" noProof="0" dirty="0">
                <a:latin typeface="Calibri" panose="020F0502020204030204" pitchFamily="34" charset="0"/>
              </a:rPr>
              <a:t>touches</a:t>
            </a:r>
            <a:r>
              <a:rPr lang="en-US" altLang="ja-JP" noProof="0" dirty="0">
                <a:latin typeface="Calibri" panose="020F0502020204030204" pitchFamily="34" charset="0"/>
              </a:rPr>
              <a:t>’</a:t>
            </a:r>
            <a:endParaRPr lang="en-US" sz="1200" noProof="0" dirty="0">
              <a:latin typeface="Calibri" panose="020F0502020204030204" pitchFamily="34" charset="0"/>
            </a:endParaRPr>
          </a:p>
          <a:p>
            <a:pPr eaLnBrk="1" hangingPunct="1">
              <a:spcBef>
                <a:spcPts val="1800"/>
              </a:spcBef>
            </a:pPr>
            <a:r>
              <a:rPr lang="en-US" noProof="0" dirty="0">
                <a:latin typeface="Calibri" panose="020F0502020204030204" pitchFamily="34" charset="0"/>
              </a:rPr>
              <a:t>When to buzz and how intense</a:t>
            </a:r>
            <a:endParaRPr lang="en-US" sz="1200" noProof="0" dirty="0">
              <a:latin typeface="Calibri" panose="020F0502020204030204" pitchFamily="34" charset="0"/>
            </a:endParaRPr>
          </a:p>
          <a:p>
            <a:pPr eaLnBrk="1" hangingPunct="1">
              <a:spcBef>
                <a:spcPts val="1800"/>
              </a:spcBef>
            </a:pPr>
            <a:r>
              <a:rPr lang="en-US" noProof="0" dirty="0">
                <a:latin typeface="Calibri" panose="020F0502020204030204" pitchFamily="34" charset="0"/>
              </a:rPr>
              <a:t>How does the wearer feel it in different contexts?</a:t>
            </a:r>
            <a:endParaRPr lang="en-US" sz="1200" noProof="0" dirty="0">
              <a:latin typeface="Calibri" panose="020F0502020204030204" pitchFamily="34" charset="0"/>
            </a:endParaRPr>
          </a:p>
          <a:p>
            <a:pPr>
              <a:spcBef>
                <a:spcPts val="1800"/>
              </a:spcBef>
            </a:pPr>
            <a:r>
              <a:rPr lang="en-US" noProof="0" dirty="0">
                <a:latin typeface="Calibri" panose="020F0502020204030204" pitchFamily="34" charset="0"/>
              </a:rPr>
              <a:t>What kind of new smartphone/smartwatch apps can use vibrotactile creatively?</a:t>
            </a:r>
            <a:endParaRPr lang="en-US" sz="900" noProof="0" dirty="0">
              <a:latin typeface="Calibri" panose="020F0502020204030204" pitchFamily="34" charset="0"/>
            </a:endParaRPr>
          </a:p>
          <a:p>
            <a:pPr lvl="1">
              <a:spcBef>
                <a:spcPts val="1500"/>
              </a:spcBef>
              <a:buFont typeface="Wingdings" pitchFamily="2" charset="2"/>
              <a:buChar char="§"/>
            </a:pPr>
            <a:r>
              <a:rPr lang="en-US" noProof="0" dirty="0">
                <a:solidFill>
                  <a:schemeClr val="tx1"/>
                </a:solidFill>
                <a:latin typeface="Calibri" panose="020F0502020204030204" pitchFamily="34" charset="0"/>
              </a:rPr>
              <a:t>For example, slow tapping to feel like water drops meant to indicate that it is about to rain, and heavy tapping to indicate a thunderstorm is looming </a:t>
            </a:r>
          </a:p>
          <a:p>
            <a:pPr eaLnBrk="1" hangingPunct="1"/>
            <a:endParaRPr lang="en-US" noProof="0" dirty="0">
              <a:latin typeface="Calibri" panose="020F0502020204030204" pitchFamily="34" charset="0"/>
            </a:endParaRPr>
          </a:p>
          <a:p>
            <a:pPr eaLnBrk="1" hangingPunct="1"/>
            <a:endParaRPr lang="en-US" noProof="0" dirty="0">
              <a:latin typeface="Calibri" panose="020F0502020204030204" pitchFamily="34" charset="0"/>
            </a:endParaRPr>
          </a:p>
        </p:txBody>
      </p:sp>
      <p:sp>
        <p:nvSpPr>
          <p:cNvPr id="4" name="Footer Placeholder 3">
            <a:extLst>
              <a:ext uri="{FF2B5EF4-FFF2-40B4-BE49-F238E27FC236}">
                <a16:creationId xmlns:a16="http://schemas.microsoft.com/office/drawing/2014/main" id="{A25B5987-A630-9A48-93B7-639E2E2F6A2E}"/>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04945706-8E51-BE4F-939C-48BA1ECD01A0}"/>
              </a:ext>
            </a:extLst>
          </p:cNvPr>
          <p:cNvSpPr>
            <a:spLocks noGrp="1"/>
          </p:cNvSpPr>
          <p:nvPr>
            <p:ph type="sldNum" sz="quarter" idx="12"/>
          </p:nvPr>
        </p:nvSpPr>
        <p:spPr/>
        <p:txBody>
          <a:bodyPr/>
          <a:lstStyle/>
          <a:p>
            <a:fld id="{A7EA2D8D-44E5-43C4-BBA1-AE3E32EF0894}" type="slidenum">
              <a:rPr lang="en-GB" smtClean="0"/>
              <a:t>19</a:t>
            </a:fld>
            <a:endParaRPr lang="en-GB" dirty="0"/>
          </a:p>
        </p:txBody>
      </p:sp>
    </p:spTree>
    <p:extLst>
      <p:ext uri="{BB962C8B-B14F-4D97-AF65-F5344CB8AC3E}">
        <p14:creationId xmlns:p14="http://schemas.microsoft.com/office/powerpoint/2010/main" val="2985382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7" name="Rectangle 2"/>
          <p:cNvSpPr>
            <a:spLocks noGrp="1" noChangeArrowheads="1"/>
          </p:cNvSpPr>
          <p:nvPr>
            <p:ph type="title" idx="4294967295"/>
          </p:nvPr>
        </p:nvSpPr>
        <p:spPr/>
        <p:txBody>
          <a:bodyPr>
            <a:normAutofit fontScale="90000"/>
          </a:bodyPr>
          <a:lstStyle/>
          <a:p>
            <a:pPr eaLnBrk="1" hangingPunct="1"/>
            <a:r>
              <a:rPr lang="en-US" noProof="0" dirty="0">
                <a:latin typeface="+mn-lt"/>
              </a:rPr>
              <a:t>Have speech interfaces come of age?</a:t>
            </a:r>
          </a:p>
        </p:txBody>
      </p:sp>
      <p:graphicFrame>
        <p:nvGraphicFramePr>
          <p:cNvPr id="120834" name="Object 2" descr="Cartoon illustration of a person operating a computer and using Speech-to-text app."/>
          <p:cNvGraphicFramePr>
            <a:graphicFrameLocks noGrp="1" noChangeAspect="1"/>
          </p:cNvGraphicFramePr>
          <p:nvPr>
            <p:ph type="body" idx="4294967295"/>
            <p:extLst>
              <p:ext uri="{D42A27DB-BD31-4B8C-83A1-F6EECF244321}">
                <p14:modId xmlns:p14="http://schemas.microsoft.com/office/powerpoint/2010/main" val="2221653130"/>
              </p:ext>
            </p:extLst>
          </p:nvPr>
        </p:nvGraphicFramePr>
        <p:xfrm>
          <a:off x="1691680" y="1628800"/>
          <a:ext cx="5738813" cy="4525963"/>
        </p:xfrm>
        <a:graphic>
          <a:graphicData uri="http://schemas.openxmlformats.org/presentationml/2006/ole">
            <mc:AlternateContent xmlns:mc="http://schemas.openxmlformats.org/markup-compatibility/2006">
              <mc:Choice xmlns:v="urn:schemas-microsoft-com:vml" Requires="v">
                <p:oleObj name="Document" r:id="rId3" imgW="3252216" imgH="2468880" progId="Word.Document.8">
                  <p:embed/>
                </p:oleObj>
              </mc:Choice>
              <mc:Fallback>
                <p:oleObj name="Document" r:id="rId3" imgW="3252216" imgH="2468880" progId="Word.Documen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1680" y="1628800"/>
                        <a:ext cx="5738813"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Footer Placeholder 2">
            <a:extLst>
              <a:ext uri="{FF2B5EF4-FFF2-40B4-BE49-F238E27FC236}">
                <a16:creationId xmlns:a16="http://schemas.microsoft.com/office/drawing/2014/main" id="{D9AF6FC7-11F8-2F4C-B5EA-E964EA54136C}"/>
              </a:ext>
            </a:extLst>
          </p:cNvPr>
          <p:cNvSpPr>
            <a:spLocks noGrp="1"/>
          </p:cNvSpPr>
          <p:nvPr>
            <p:ph type="ftr" sz="quarter" idx="11"/>
          </p:nvPr>
        </p:nvSpPr>
        <p:spPr/>
        <p:txBody>
          <a:bodyPr/>
          <a:lstStyle/>
          <a:p>
            <a:r>
              <a:rPr lang="en-GB" dirty="0"/>
              <a:t>www.id-book.com</a:t>
            </a:r>
          </a:p>
        </p:txBody>
      </p:sp>
      <p:sp>
        <p:nvSpPr>
          <p:cNvPr id="4" name="Slide Number Placeholder 3">
            <a:extLst>
              <a:ext uri="{FF2B5EF4-FFF2-40B4-BE49-F238E27FC236}">
                <a16:creationId xmlns:a16="http://schemas.microsoft.com/office/drawing/2014/main" id="{ED28C166-6C5B-2C43-B920-E220D0781C5C}"/>
              </a:ext>
            </a:extLst>
          </p:cNvPr>
          <p:cNvSpPr>
            <a:spLocks noGrp="1"/>
          </p:cNvSpPr>
          <p:nvPr>
            <p:ph type="sldNum" sz="quarter" idx="12"/>
          </p:nvPr>
        </p:nvSpPr>
        <p:spPr/>
        <p:txBody>
          <a:bodyPr/>
          <a:lstStyle/>
          <a:p>
            <a:fld id="{A7EA2D8D-44E5-43C4-BBA1-AE3E32EF0894}" type="slidenum">
              <a:rPr lang="en-GB" smtClean="0"/>
              <a:t>2</a:t>
            </a:fld>
            <a:endParaRPr lang="en-GB" dirty="0"/>
          </a:p>
        </p:txBody>
      </p:sp>
    </p:spTree>
    <p:extLst>
      <p:ext uri="{BB962C8B-B14F-4D97-AF65-F5344CB8AC3E}">
        <p14:creationId xmlns:p14="http://schemas.microsoft.com/office/powerpoint/2010/main" val="38173932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8" name="Title 1"/>
          <p:cNvSpPr>
            <a:spLocks noGrp="1"/>
          </p:cNvSpPr>
          <p:nvPr>
            <p:ph type="title" idx="4294967295"/>
          </p:nvPr>
        </p:nvSpPr>
        <p:spPr/>
        <p:txBody>
          <a:bodyPr/>
          <a:lstStyle/>
          <a:p>
            <a:pPr eaLnBrk="1" hangingPunct="1"/>
            <a:r>
              <a:rPr lang="en-US" noProof="0" dirty="0">
                <a:latin typeface="+mn-lt"/>
              </a:rPr>
              <a:t>Multimodal Interfaces</a:t>
            </a:r>
          </a:p>
        </p:txBody>
      </p:sp>
      <p:sp>
        <p:nvSpPr>
          <p:cNvPr id="144389" name="Content Placeholder 2"/>
          <p:cNvSpPr>
            <a:spLocks noGrp="1"/>
          </p:cNvSpPr>
          <p:nvPr>
            <p:ph idx="4294967295"/>
          </p:nvPr>
        </p:nvSpPr>
        <p:spPr/>
        <p:txBody>
          <a:bodyPr>
            <a:normAutofit fontScale="92500" lnSpcReduction="20000"/>
          </a:bodyPr>
          <a:lstStyle/>
          <a:p>
            <a:pPr eaLnBrk="1" hangingPunct="1"/>
            <a:r>
              <a:rPr lang="en-US" noProof="0" dirty="0">
                <a:latin typeface="Calibri" panose="020F0502020204030204" pitchFamily="34" charset="0"/>
              </a:rPr>
              <a:t>Provide enriched user experiences </a:t>
            </a:r>
            <a:endParaRPr lang="en-US" sz="1200" noProof="0" dirty="0">
              <a:latin typeface="Calibri" panose="020F0502020204030204" pitchFamily="34" charset="0"/>
            </a:endParaRPr>
          </a:p>
          <a:p>
            <a:pPr lvl="1" eaLnBrk="1" hangingPunct="1">
              <a:buFont typeface="Wingdings" pitchFamily="2" charset="2"/>
              <a:buChar char="§"/>
            </a:pPr>
            <a:r>
              <a:rPr lang="en-US" sz="2400" dirty="0">
                <a:solidFill>
                  <a:schemeClr val="tx1"/>
                </a:solidFill>
                <a:latin typeface="Calibri" panose="020F0502020204030204" pitchFamily="34" charset="0"/>
                <a:ea typeface="ＭＳ Ｐゴシック" charset="0"/>
              </a:rPr>
              <a:t>By multiplying</a:t>
            </a:r>
            <a:r>
              <a:rPr lang="en-US" sz="2400" noProof="0" dirty="0">
                <a:solidFill>
                  <a:schemeClr val="tx1"/>
                </a:solidFill>
                <a:latin typeface="Calibri" panose="020F0502020204030204" pitchFamily="34" charset="0"/>
                <a:ea typeface="ＭＳ Ｐゴシック" charset="0"/>
              </a:rPr>
              <a:t> how information is experienced and detected using different modalities, such as touch, sight, sound, and speech </a:t>
            </a:r>
            <a:endParaRPr lang="en-US" sz="1000" noProof="0" dirty="0">
              <a:solidFill>
                <a:schemeClr val="tx1"/>
              </a:solidFill>
              <a:latin typeface="Calibri" panose="020F0502020204030204" pitchFamily="34" charset="0"/>
              <a:ea typeface="ＭＳ Ｐゴシック" charset="0"/>
            </a:endParaRPr>
          </a:p>
          <a:p>
            <a:pPr lvl="1" eaLnBrk="1" hangingPunct="1">
              <a:spcBef>
                <a:spcPts val="15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Support more flexible, efficient, and expressive means of human-computer interaction</a:t>
            </a:r>
            <a:endParaRPr lang="en-US" sz="1000" noProof="0" dirty="0">
              <a:solidFill>
                <a:schemeClr val="tx1"/>
              </a:solidFill>
              <a:latin typeface="Calibri" panose="020F0502020204030204" pitchFamily="34" charset="0"/>
              <a:ea typeface="ＭＳ Ｐゴシック" charset="0"/>
            </a:endParaRPr>
          </a:p>
          <a:p>
            <a:pPr lvl="1" eaLnBrk="1" hangingPunct="1">
              <a:spcBef>
                <a:spcPts val="15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Most common is speech and vision</a:t>
            </a:r>
          </a:p>
          <a:p>
            <a:pPr>
              <a:spcBef>
                <a:spcPts val="800"/>
              </a:spcBef>
            </a:pPr>
            <a:r>
              <a:rPr lang="en-US" noProof="0" dirty="0">
                <a:latin typeface="Calibri" panose="020F0502020204030204" pitchFamily="34" charset="0"/>
                <a:ea typeface="ＭＳ Ｐゴシック" charset="0"/>
              </a:rPr>
              <a:t>Can be combined with multi-sensor input to enable other aspects of the human body to be tracked</a:t>
            </a:r>
          </a:p>
          <a:p>
            <a:pPr lvl="1">
              <a:buFont typeface="Wingdings" pitchFamily="2" charset="2"/>
              <a:buChar char="§"/>
            </a:pPr>
            <a:r>
              <a:rPr lang="en-US" sz="2400" dirty="0">
                <a:solidFill>
                  <a:schemeClr val="tx1"/>
                </a:solidFill>
                <a:latin typeface="Calibri" panose="020F0502020204030204" pitchFamily="34" charset="0"/>
                <a:ea typeface="ＭＳ Ｐゴシック" charset="0"/>
              </a:rPr>
              <a:t>For example, eye gaze, facial expression, and lip movements</a:t>
            </a:r>
          </a:p>
          <a:p>
            <a:pPr lvl="1">
              <a:spcBef>
                <a:spcPts val="1500"/>
              </a:spcBef>
              <a:buFont typeface="Wingdings" pitchFamily="2" charset="2"/>
              <a:buChar char="§"/>
            </a:pPr>
            <a:r>
              <a:rPr lang="en-US" sz="2400" dirty="0">
                <a:solidFill>
                  <a:schemeClr val="tx1"/>
                </a:solidFill>
                <a:latin typeface="Calibri" panose="020F0502020204030204" pitchFamily="34" charset="0"/>
                <a:ea typeface="ＭＳ Ｐゴシック" charset="0"/>
              </a:rPr>
              <a:t>Provides input for customizing user interfaces</a:t>
            </a:r>
          </a:p>
        </p:txBody>
      </p:sp>
      <p:sp>
        <p:nvSpPr>
          <p:cNvPr id="4" name="Footer Placeholder 3">
            <a:extLst>
              <a:ext uri="{FF2B5EF4-FFF2-40B4-BE49-F238E27FC236}">
                <a16:creationId xmlns:a16="http://schemas.microsoft.com/office/drawing/2014/main" id="{7133E539-E7A1-7B4C-9424-AD4441B29BBD}"/>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7928894B-24BC-BE48-AFDC-CBF3BF83D999}"/>
              </a:ext>
            </a:extLst>
          </p:cNvPr>
          <p:cNvSpPr>
            <a:spLocks noGrp="1"/>
          </p:cNvSpPr>
          <p:nvPr>
            <p:ph type="sldNum" sz="quarter" idx="12"/>
          </p:nvPr>
        </p:nvSpPr>
        <p:spPr/>
        <p:txBody>
          <a:bodyPr/>
          <a:lstStyle/>
          <a:p>
            <a:fld id="{A7EA2D8D-44E5-43C4-BBA1-AE3E32EF0894}" type="slidenum">
              <a:rPr lang="en-GB" smtClean="0"/>
              <a:t>20</a:t>
            </a:fld>
            <a:endParaRPr lang="en-GB" dirty="0"/>
          </a:p>
        </p:txBody>
      </p:sp>
    </p:spTree>
    <p:extLst>
      <p:ext uri="{BB962C8B-B14F-4D97-AF65-F5344CB8AC3E}">
        <p14:creationId xmlns:p14="http://schemas.microsoft.com/office/powerpoint/2010/main" val="19168223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latin typeface="+mn-lt"/>
              </a:rPr>
              <a:t>Tracking a person’s movements</a:t>
            </a:r>
          </a:p>
        </p:txBody>
      </p:sp>
      <p:pic>
        <p:nvPicPr>
          <p:cNvPr id="6" name="Content Placeholder 5" descr="Photo depicts a person operating Microsoft's Xbox Kinect."/>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863366" y="1421866"/>
            <a:ext cx="4868874" cy="3188769"/>
          </a:xfrm>
          <a:prstGeom prst="rect">
            <a:avLst/>
          </a:prstGeom>
        </p:spPr>
      </p:pic>
      <p:sp>
        <p:nvSpPr>
          <p:cNvPr id="7" name="TextBox 6"/>
          <p:cNvSpPr txBox="1"/>
          <p:nvPr/>
        </p:nvSpPr>
        <p:spPr>
          <a:xfrm>
            <a:off x="457200" y="4725144"/>
            <a:ext cx="8229600" cy="1477328"/>
          </a:xfrm>
          <a:prstGeom prst="rect">
            <a:avLst/>
          </a:prstGeom>
          <a:noFill/>
        </p:spPr>
        <p:txBody>
          <a:bodyPr wrap="square" rtlCol="0">
            <a:spAutoFit/>
          </a:bodyPr>
          <a:lstStyle/>
          <a:p>
            <a:pPr marL="228600" indent="-228600">
              <a:buFont typeface="Arial" panose="020B0604020202020204" pitchFamily="34" charset="0"/>
              <a:buChar char="•"/>
            </a:pPr>
            <a:r>
              <a:rPr lang="en-US" dirty="0"/>
              <a:t>Kinect camera can detect multimodal input in real time using RGA camera for facial recognition and gestures, depth camera for movement tracking, and microphones for voice recognition</a:t>
            </a:r>
          </a:p>
          <a:p>
            <a:pPr marL="228600" indent="-228600">
              <a:buFont typeface="Arial" panose="020B0604020202020204" pitchFamily="34" charset="0"/>
              <a:buChar char="•"/>
            </a:pPr>
            <a:r>
              <a:rPr lang="en-US" dirty="0"/>
              <a:t>Used to build model of person and represented as avatar on display programmed to move just like them</a:t>
            </a:r>
          </a:p>
        </p:txBody>
      </p:sp>
      <p:sp>
        <p:nvSpPr>
          <p:cNvPr id="3" name="Footer Placeholder 2">
            <a:extLst>
              <a:ext uri="{FF2B5EF4-FFF2-40B4-BE49-F238E27FC236}">
                <a16:creationId xmlns:a16="http://schemas.microsoft.com/office/drawing/2014/main" id="{B04275A3-9542-2547-B3DD-7C75B9C1B3D6}"/>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480DA5BC-3371-4747-A2F1-4BBCE6A08119}"/>
              </a:ext>
            </a:extLst>
          </p:cNvPr>
          <p:cNvSpPr>
            <a:spLocks noGrp="1"/>
          </p:cNvSpPr>
          <p:nvPr>
            <p:ph type="sldNum" sz="quarter" idx="12"/>
          </p:nvPr>
        </p:nvSpPr>
        <p:spPr/>
        <p:txBody>
          <a:bodyPr/>
          <a:lstStyle/>
          <a:p>
            <a:fld id="{A7EA2D8D-44E5-43C4-BBA1-AE3E32EF0894}" type="slidenum">
              <a:rPr lang="en-GB" smtClean="0"/>
              <a:t>21</a:t>
            </a:fld>
            <a:endParaRPr lang="en-GB" dirty="0"/>
          </a:p>
        </p:txBody>
      </p:sp>
    </p:spTree>
    <p:extLst>
      <p:ext uri="{BB962C8B-B14F-4D97-AF65-F5344CB8AC3E}">
        <p14:creationId xmlns:p14="http://schemas.microsoft.com/office/powerpoint/2010/main" val="16393219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2" name="Title 1"/>
          <p:cNvSpPr>
            <a:spLocks noGrp="1"/>
          </p:cNvSpPr>
          <p:nvPr>
            <p:ph type="title" idx="4294967295"/>
          </p:nvPr>
        </p:nvSpPr>
        <p:spPr/>
        <p:txBody>
          <a:bodyPr>
            <a:normAutofit fontScale="90000"/>
          </a:bodyPr>
          <a:lstStyle/>
          <a:p>
            <a:pPr eaLnBrk="1" hangingPunct="1"/>
            <a:r>
              <a:rPr lang="en-US" noProof="0" dirty="0">
                <a:latin typeface="+mn-lt"/>
              </a:rPr>
              <a:t>Research and design considerations</a:t>
            </a:r>
          </a:p>
        </p:txBody>
      </p:sp>
      <p:sp>
        <p:nvSpPr>
          <p:cNvPr id="145413" name="Content Placeholder 2"/>
          <p:cNvSpPr>
            <a:spLocks noGrp="1"/>
          </p:cNvSpPr>
          <p:nvPr>
            <p:ph idx="4294967295"/>
          </p:nvPr>
        </p:nvSpPr>
        <p:spPr/>
        <p:txBody>
          <a:bodyPr>
            <a:normAutofit fontScale="92500" lnSpcReduction="20000"/>
          </a:bodyPr>
          <a:lstStyle/>
          <a:p>
            <a:pPr eaLnBrk="1" hangingPunct="1"/>
            <a:r>
              <a:rPr lang="en-US" sz="3500" noProof="0" dirty="0">
                <a:latin typeface="Calibri" panose="020F0502020204030204" pitchFamily="34" charset="0"/>
              </a:rPr>
              <a:t>Need to recognize and analyze user behavior, for example, speech, gesture, handwriting, or eye gaze </a:t>
            </a:r>
          </a:p>
          <a:p>
            <a:pPr eaLnBrk="1" hangingPunct="1">
              <a:spcBef>
                <a:spcPts val="1200"/>
              </a:spcBef>
            </a:pPr>
            <a:r>
              <a:rPr lang="en-US" sz="3500" noProof="0" dirty="0">
                <a:latin typeface="Calibri" panose="020F0502020204030204" pitchFamily="34" charset="0"/>
              </a:rPr>
              <a:t>Much harder to calibrate these than single modality systems</a:t>
            </a:r>
            <a:endParaRPr lang="en-US" sz="1300" noProof="0" dirty="0">
              <a:latin typeface="Calibri" panose="020F0502020204030204" pitchFamily="34" charset="0"/>
            </a:endParaRPr>
          </a:p>
          <a:p>
            <a:pPr eaLnBrk="1" hangingPunct="1">
              <a:spcBef>
                <a:spcPts val="1200"/>
              </a:spcBef>
            </a:pPr>
            <a:r>
              <a:rPr lang="en-US" sz="3500" noProof="0" dirty="0">
                <a:latin typeface="Calibri" panose="020F0502020204030204" pitchFamily="34" charset="0"/>
              </a:rPr>
              <a:t>What is gained from combining different input and outputs </a:t>
            </a:r>
            <a:endParaRPr lang="en-US" sz="1300" noProof="0" dirty="0">
              <a:latin typeface="Calibri" panose="020F0502020204030204" pitchFamily="34" charset="0"/>
            </a:endParaRPr>
          </a:p>
          <a:p>
            <a:pPr eaLnBrk="1" hangingPunct="1">
              <a:spcBef>
                <a:spcPts val="1200"/>
              </a:spcBef>
            </a:pPr>
            <a:r>
              <a:rPr lang="en-US" sz="3500" noProof="0" dirty="0">
                <a:latin typeface="Calibri" panose="020F0502020204030204" pitchFamily="34" charset="0"/>
              </a:rPr>
              <a:t>Is talking and gesturing, as humans do with other humans, a natural way of interacting with a computer?</a:t>
            </a:r>
          </a:p>
          <a:p>
            <a:pPr eaLnBrk="1" hangingPunct="1"/>
            <a:endParaRPr lang="en-US" noProof="0" dirty="0">
              <a:latin typeface="Liberation Sans"/>
            </a:endParaRPr>
          </a:p>
        </p:txBody>
      </p:sp>
      <p:sp>
        <p:nvSpPr>
          <p:cNvPr id="4" name="Footer Placeholder 3">
            <a:extLst>
              <a:ext uri="{FF2B5EF4-FFF2-40B4-BE49-F238E27FC236}">
                <a16:creationId xmlns:a16="http://schemas.microsoft.com/office/drawing/2014/main" id="{9E5457AD-FE3D-FA49-BD39-912ED4FD8921}"/>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23E04726-1EC9-CD4A-B84E-2B01C2CCD25D}"/>
              </a:ext>
            </a:extLst>
          </p:cNvPr>
          <p:cNvSpPr>
            <a:spLocks noGrp="1"/>
          </p:cNvSpPr>
          <p:nvPr>
            <p:ph type="sldNum" sz="quarter" idx="12"/>
          </p:nvPr>
        </p:nvSpPr>
        <p:spPr/>
        <p:txBody>
          <a:bodyPr/>
          <a:lstStyle/>
          <a:p>
            <a:fld id="{A7EA2D8D-44E5-43C4-BBA1-AE3E32EF0894}" type="slidenum">
              <a:rPr lang="en-GB" smtClean="0"/>
              <a:t>22</a:t>
            </a:fld>
            <a:endParaRPr lang="en-GB" dirty="0"/>
          </a:p>
        </p:txBody>
      </p:sp>
    </p:spTree>
    <p:extLst>
      <p:ext uri="{BB962C8B-B14F-4D97-AF65-F5344CB8AC3E}">
        <p14:creationId xmlns:p14="http://schemas.microsoft.com/office/powerpoint/2010/main" val="7191993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6" name="Rectangle 2"/>
          <p:cNvSpPr>
            <a:spLocks noGrp="1" noChangeArrowheads="1"/>
          </p:cNvSpPr>
          <p:nvPr>
            <p:ph type="title" idx="4294967295"/>
          </p:nvPr>
        </p:nvSpPr>
        <p:spPr/>
        <p:txBody>
          <a:bodyPr/>
          <a:lstStyle/>
          <a:p>
            <a:pPr eaLnBrk="1" hangingPunct="1"/>
            <a:r>
              <a:rPr lang="en-US" noProof="0" dirty="0">
                <a:latin typeface="+mn-lt"/>
              </a:rPr>
              <a:t>Shareable interfaces</a:t>
            </a:r>
          </a:p>
        </p:txBody>
      </p:sp>
      <p:sp>
        <p:nvSpPr>
          <p:cNvPr id="146437" name="Rectangle 3"/>
          <p:cNvSpPr>
            <a:spLocks noGrp="1" noChangeArrowheads="1"/>
          </p:cNvSpPr>
          <p:nvPr>
            <p:ph type="body" idx="4294967295"/>
          </p:nvPr>
        </p:nvSpPr>
        <p:spPr/>
        <p:txBody>
          <a:bodyPr>
            <a:normAutofit/>
          </a:bodyPr>
          <a:lstStyle/>
          <a:p>
            <a:pPr marL="0" indent="0" eaLnBrk="1" hangingPunct="1">
              <a:lnSpc>
                <a:spcPct val="90000"/>
              </a:lnSpc>
              <a:buNone/>
            </a:pPr>
            <a:r>
              <a:rPr lang="en-US" noProof="0" dirty="0">
                <a:latin typeface="Calibri" panose="020F0502020204030204" pitchFamily="34" charset="0"/>
              </a:rPr>
              <a:t>Designed for more than one person to use: </a:t>
            </a:r>
            <a:endParaRPr lang="en-US" sz="1400" noProof="0" dirty="0">
              <a:latin typeface="Calibri" panose="020F0502020204030204" pitchFamily="34" charset="0"/>
            </a:endParaRPr>
          </a:p>
          <a:p>
            <a:pPr lvl="1" eaLnBrk="1" hangingPunct="1">
              <a:lnSpc>
                <a:spcPct val="90000"/>
              </a:lnSpc>
              <a:spcBef>
                <a:spcPts val="2400"/>
              </a:spcBef>
              <a:buFont typeface="Arial" panose="020B0604020202020204" pitchFamily="34" charset="0"/>
              <a:buChar char="•"/>
            </a:pPr>
            <a:r>
              <a:rPr lang="en-US" noProof="0" dirty="0">
                <a:solidFill>
                  <a:schemeClr val="tx1"/>
                </a:solidFill>
                <a:latin typeface="Calibri" panose="020F0502020204030204" pitchFamily="34" charset="0"/>
                <a:ea typeface="ＭＳ Ｐゴシック" charset="0"/>
              </a:rPr>
              <a:t>Provide multiple inputs and sometimes allow simultaneous input by co-located groups</a:t>
            </a:r>
            <a:endParaRPr lang="en-US" sz="1400" noProof="0" dirty="0">
              <a:solidFill>
                <a:schemeClr val="tx1"/>
              </a:solidFill>
              <a:latin typeface="Calibri" panose="020F0502020204030204" pitchFamily="34" charset="0"/>
              <a:ea typeface="ＭＳ Ｐゴシック" charset="0"/>
            </a:endParaRPr>
          </a:p>
          <a:p>
            <a:pPr lvl="1" eaLnBrk="1" hangingPunct="1">
              <a:lnSpc>
                <a:spcPct val="90000"/>
              </a:lnSpc>
              <a:spcBef>
                <a:spcPts val="2400"/>
              </a:spcBef>
              <a:buFont typeface="Arial" panose="020B0604020202020204" pitchFamily="34" charset="0"/>
              <a:buChar char="•"/>
            </a:pPr>
            <a:r>
              <a:rPr lang="en-US" noProof="0" dirty="0">
                <a:solidFill>
                  <a:schemeClr val="tx1"/>
                </a:solidFill>
                <a:latin typeface="Calibri" panose="020F0502020204030204" pitchFamily="34" charset="0"/>
                <a:ea typeface="ＭＳ Ｐゴシック" charset="0"/>
              </a:rPr>
              <a:t>Large wall displays where people use their own pens or gestures </a:t>
            </a:r>
            <a:endParaRPr lang="en-US" sz="1400" noProof="0" dirty="0">
              <a:solidFill>
                <a:schemeClr val="tx1"/>
              </a:solidFill>
              <a:latin typeface="Calibri" panose="020F0502020204030204" pitchFamily="34" charset="0"/>
              <a:ea typeface="ＭＳ Ｐゴシック" charset="0"/>
            </a:endParaRPr>
          </a:p>
          <a:p>
            <a:pPr lvl="1" eaLnBrk="1" hangingPunct="1">
              <a:lnSpc>
                <a:spcPct val="90000"/>
              </a:lnSpc>
              <a:spcBef>
                <a:spcPts val="2400"/>
              </a:spcBef>
              <a:buFont typeface="Arial" panose="020B0604020202020204" pitchFamily="34" charset="0"/>
              <a:buChar char="•"/>
            </a:pPr>
            <a:r>
              <a:rPr lang="en-US" noProof="0" dirty="0">
                <a:solidFill>
                  <a:schemeClr val="tx1"/>
                </a:solidFill>
                <a:latin typeface="Calibri" panose="020F0502020204030204" pitchFamily="34" charset="0"/>
                <a:ea typeface="ＭＳ Ｐゴシック" charset="0"/>
              </a:rPr>
              <a:t>Interactive tabletops where small groups interact with information using their fingertips </a:t>
            </a:r>
            <a:endParaRPr lang="en-US" sz="1400" noProof="0" dirty="0">
              <a:solidFill>
                <a:schemeClr val="tx1"/>
              </a:solidFill>
              <a:latin typeface="Calibri" panose="020F0502020204030204" pitchFamily="34" charset="0"/>
              <a:ea typeface="ＭＳ Ｐゴシック" charset="0"/>
            </a:endParaRPr>
          </a:p>
          <a:p>
            <a:pPr lvl="2">
              <a:lnSpc>
                <a:spcPct val="90000"/>
              </a:lnSpc>
              <a:spcBef>
                <a:spcPts val="1500"/>
              </a:spcBef>
            </a:pPr>
            <a:r>
              <a:rPr lang="en-US" dirty="0">
                <a:solidFill>
                  <a:schemeClr val="tx1"/>
                </a:solidFill>
                <a:latin typeface="Calibri" panose="020F0502020204030204" pitchFamily="34" charset="0"/>
                <a:ea typeface="ＭＳ Ｐゴシック" charset="0"/>
              </a:rPr>
              <a:t>F</a:t>
            </a:r>
            <a:r>
              <a:rPr lang="en-US" noProof="0" dirty="0">
                <a:solidFill>
                  <a:schemeClr val="tx1"/>
                </a:solidFill>
                <a:latin typeface="Calibri" panose="020F0502020204030204" pitchFamily="34" charset="0"/>
                <a:ea typeface="ＭＳ Ｐゴシック" charset="0"/>
              </a:rPr>
              <a:t>or example, DiamondTouch, Smart Table, and Surface</a:t>
            </a:r>
          </a:p>
        </p:txBody>
      </p:sp>
      <p:sp>
        <p:nvSpPr>
          <p:cNvPr id="4" name="Footer Placeholder 3">
            <a:extLst>
              <a:ext uri="{FF2B5EF4-FFF2-40B4-BE49-F238E27FC236}">
                <a16:creationId xmlns:a16="http://schemas.microsoft.com/office/drawing/2014/main" id="{97CD6F70-42B0-4E4A-92C7-6DAF6DDC1D7B}"/>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B1886080-440D-7F47-9685-EC670F4117FE}"/>
              </a:ext>
            </a:extLst>
          </p:cNvPr>
          <p:cNvSpPr>
            <a:spLocks noGrp="1"/>
          </p:cNvSpPr>
          <p:nvPr>
            <p:ph type="sldNum" sz="quarter" idx="12"/>
          </p:nvPr>
        </p:nvSpPr>
        <p:spPr/>
        <p:txBody>
          <a:bodyPr/>
          <a:lstStyle/>
          <a:p>
            <a:fld id="{A7EA2D8D-44E5-43C4-BBA1-AE3E32EF0894}" type="slidenum">
              <a:rPr lang="en-GB" smtClean="0"/>
              <a:t>23</a:t>
            </a:fld>
            <a:endParaRPr lang="en-GB" dirty="0"/>
          </a:p>
        </p:txBody>
      </p:sp>
    </p:spTree>
    <p:extLst>
      <p:ext uri="{BB962C8B-B14F-4D97-AF65-F5344CB8AC3E}">
        <p14:creationId xmlns:p14="http://schemas.microsoft.com/office/powerpoint/2010/main" val="37206287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5" name="Rectangle 2"/>
          <p:cNvSpPr>
            <a:spLocks noGrp="1" noChangeArrowheads="1"/>
          </p:cNvSpPr>
          <p:nvPr>
            <p:ph type="title"/>
          </p:nvPr>
        </p:nvSpPr>
        <p:spPr/>
        <p:txBody>
          <a:bodyPr>
            <a:normAutofit fontScale="90000"/>
          </a:bodyPr>
          <a:lstStyle/>
          <a:p>
            <a:pPr eaLnBrk="1" hangingPunct="1"/>
            <a:r>
              <a:rPr lang="en-US" noProof="0" dirty="0">
                <a:latin typeface="+mn-lt"/>
              </a:rPr>
              <a:t>A smartboard and an interactive tabletop interface</a:t>
            </a:r>
          </a:p>
        </p:txBody>
      </p:sp>
      <p:pic>
        <p:nvPicPr>
          <p:cNvPr id="5" name="Content Placeholder 4" descr="Photo depicts a woman using (a) a SmartBoard during a meeting and (b) Mitsubishi's interactive tabletop interface."/>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3157926" y="1700808"/>
            <a:ext cx="2733376" cy="4525963"/>
          </a:xfrm>
          <a:prstGeom prst="rect">
            <a:avLst/>
          </a:prstGeom>
        </p:spPr>
      </p:pic>
      <p:sp>
        <p:nvSpPr>
          <p:cNvPr id="3" name="Footer Placeholder 2">
            <a:extLst>
              <a:ext uri="{FF2B5EF4-FFF2-40B4-BE49-F238E27FC236}">
                <a16:creationId xmlns:a16="http://schemas.microsoft.com/office/drawing/2014/main" id="{4D403A6A-77E7-334A-99CD-2E202EAC0363}"/>
              </a:ext>
            </a:extLst>
          </p:cNvPr>
          <p:cNvSpPr>
            <a:spLocks noGrp="1"/>
          </p:cNvSpPr>
          <p:nvPr>
            <p:ph type="ftr" sz="quarter" idx="11"/>
          </p:nvPr>
        </p:nvSpPr>
        <p:spPr/>
        <p:txBody>
          <a:bodyPr/>
          <a:lstStyle/>
          <a:p>
            <a:r>
              <a:rPr lang="en-GB" dirty="0"/>
              <a:t>www.id-book.com</a:t>
            </a:r>
          </a:p>
        </p:txBody>
      </p:sp>
      <p:sp>
        <p:nvSpPr>
          <p:cNvPr id="4" name="Slide Number Placeholder 3">
            <a:extLst>
              <a:ext uri="{FF2B5EF4-FFF2-40B4-BE49-F238E27FC236}">
                <a16:creationId xmlns:a16="http://schemas.microsoft.com/office/drawing/2014/main" id="{44E546E3-A53E-3B49-9824-C1FCE3A90ABE}"/>
              </a:ext>
            </a:extLst>
          </p:cNvPr>
          <p:cNvSpPr>
            <a:spLocks noGrp="1"/>
          </p:cNvSpPr>
          <p:nvPr>
            <p:ph type="sldNum" sz="quarter" idx="12"/>
          </p:nvPr>
        </p:nvSpPr>
        <p:spPr/>
        <p:txBody>
          <a:bodyPr/>
          <a:lstStyle/>
          <a:p>
            <a:fld id="{A7EA2D8D-44E5-43C4-BBA1-AE3E32EF0894}" type="slidenum">
              <a:rPr lang="en-GB" smtClean="0"/>
              <a:t>24</a:t>
            </a:fld>
            <a:endParaRPr lang="en-GB" dirty="0"/>
          </a:p>
        </p:txBody>
      </p:sp>
    </p:spTree>
    <p:extLst>
      <p:ext uri="{BB962C8B-B14F-4D97-AF65-F5344CB8AC3E}">
        <p14:creationId xmlns:p14="http://schemas.microsoft.com/office/powerpoint/2010/main" val="29292851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80" name="Rectangle 2"/>
          <p:cNvSpPr>
            <a:spLocks noGrp="1" noChangeArrowheads="1"/>
          </p:cNvSpPr>
          <p:nvPr>
            <p:ph type="title" idx="4294967295"/>
          </p:nvPr>
        </p:nvSpPr>
        <p:spPr/>
        <p:txBody>
          <a:bodyPr/>
          <a:lstStyle/>
          <a:p>
            <a:pPr eaLnBrk="1" hangingPunct="1"/>
            <a:r>
              <a:rPr lang="en-US" noProof="0" dirty="0">
                <a:latin typeface="+mn-lt"/>
              </a:rPr>
              <a:t>Benefits</a:t>
            </a:r>
          </a:p>
        </p:txBody>
      </p:sp>
      <p:sp>
        <p:nvSpPr>
          <p:cNvPr id="152581" name="Rectangle 3"/>
          <p:cNvSpPr>
            <a:spLocks noGrp="1" noChangeArrowheads="1"/>
          </p:cNvSpPr>
          <p:nvPr>
            <p:ph type="body" idx="4294967295"/>
          </p:nvPr>
        </p:nvSpPr>
        <p:spPr/>
        <p:txBody>
          <a:bodyPr>
            <a:normAutofit/>
          </a:bodyPr>
          <a:lstStyle/>
          <a:p>
            <a:pPr eaLnBrk="1" hangingPunct="1">
              <a:lnSpc>
                <a:spcPct val="90000"/>
              </a:lnSpc>
            </a:pPr>
            <a:r>
              <a:rPr lang="en-US" noProof="0" dirty="0">
                <a:latin typeface="Calibri" panose="020F0502020204030204" pitchFamily="34" charset="0"/>
              </a:rPr>
              <a:t>Provide a large interactional space that can support flexible group working</a:t>
            </a:r>
            <a:endParaRPr lang="en-US" sz="1400" noProof="0" dirty="0">
              <a:latin typeface="Calibri" panose="020F0502020204030204" pitchFamily="34" charset="0"/>
            </a:endParaRPr>
          </a:p>
          <a:p>
            <a:pPr eaLnBrk="1" hangingPunct="1">
              <a:lnSpc>
                <a:spcPct val="90000"/>
              </a:lnSpc>
              <a:spcBef>
                <a:spcPts val="1800"/>
              </a:spcBef>
            </a:pPr>
            <a:r>
              <a:rPr lang="en-US" noProof="0" dirty="0">
                <a:latin typeface="Calibri" panose="020F0502020204030204" pitchFamily="34" charset="0"/>
              </a:rPr>
              <a:t>Can be used by multiple users</a:t>
            </a:r>
            <a:endParaRPr lang="en-US" sz="1400" noProof="0" dirty="0">
              <a:latin typeface="Calibri" panose="020F0502020204030204" pitchFamily="34" charset="0"/>
            </a:endParaRPr>
          </a:p>
          <a:p>
            <a:pPr lvl="1" eaLnBrk="1" hangingPunct="1">
              <a:lnSpc>
                <a:spcPct val="90000"/>
              </a:lnSpc>
              <a:spcBef>
                <a:spcPts val="1200"/>
              </a:spcBef>
              <a:buFont typeface="Wingdings" pitchFamily="2" charset="2"/>
              <a:buChar char="§"/>
            </a:pPr>
            <a:r>
              <a:rPr lang="en-US" noProof="0" dirty="0">
                <a:solidFill>
                  <a:schemeClr val="tx1"/>
                </a:solidFill>
                <a:latin typeface="Calibri" panose="020F0502020204030204" pitchFamily="34" charset="0"/>
                <a:ea typeface="ＭＳ Ｐゴシック" charset="0"/>
              </a:rPr>
              <a:t>Can point to and touch information being displayed</a:t>
            </a:r>
          </a:p>
          <a:p>
            <a:pPr lvl="1" eaLnBrk="1" hangingPunct="1">
              <a:lnSpc>
                <a:spcPct val="90000"/>
              </a:lnSpc>
              <a:buFont typeface="Wingdings" pitchFamily="2" charset="2"/>
              <a:buChar char="§"/>
            </a:pPr>
            <a:r>
              <a:rPr lang="en-US" noProof="0" dirty="0">
                <a:solidFill>
                  <a:schemeClr val="tx1"/>
                </a:solidFill>
                <a:latin typeface="Calibri" panose="020F0502020204030204" pitchFamily="34" charset="0"/>
                <a:ea typeface="ＭＳ Ｐゴシック" charset="0"/>
              </a:rPr>
              <a:t>Simultaneously view the interactions and have the same shared point of reference as others</a:t>
            </a:r>
            <a:endParaRPr lang="en-US" sz="1400" noProof="0" dirty="0">
              <a:solidFill>
                <a:schemeClr val="tx1"/>
              </a:solidFill>
              <a:latin typeface="Calibri" panose="020F0502020204030204" pitchFamily="34" charset="0"/>
              <a:ea typeface="ＭＳ Ｐゴシック" charset="0"/>
            </a:endParaRPr>
          </a:p>
          <a:p>
            <a:pPr eaLnBrk="1" hangingPunct="1">
              <a:lnSpc>
                <a:spcPct val="90000"/>
              </a:lnSpc>
              <a:spcBef>
                <a:spcPts val="1800"/>
              </a:spcBef>
            </a:pPr>
            <a:r>
              <a:rPr lang="en-US" noProof="0" dirty="0">
                <a:latin typeface="Calibri" panose="020F0502020204030204" pitchFamily="34" charset="0"/>
              </a:rPr>
              <a:t>Can support more equitable participation compared with groups using single PC</a:t>
            </a:r>
          </a:p>
        </p:txBody>
      </p:sp>
      <p:sp>
        <p:nvSpPr>
          <p:cNvPr id="4" name="Footer Placeholder 3">
            <a:extLst>
              <a:ext uri="{FF2B5EF4-FFF2-40B4-BE49-F238E27FC236}">
                <a16:creationId xmlns:a16="http://schemas.microsoft.com/office/drawing/2014/main" id="{78D216C9-C9E4-BD4E-8405-9410268978C2}"/>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CB21E67E-93AE-7C4D-BDE6-50E67CBC9349}"/>
              </a:ext>
            </a:extLst>
          </p:cNvPr>
          <p:cNvSpPr>
            <a:spLocks noGrp="1"/>
          </p:cNvSpPr>
          <p:nvPr>
            <p:ph type="sldNum" sz="quarter" idx="12"/>
          </p:nvPr>
        </p:nvSpPr>
        <p:spPr/>
        <p:txBody>
          <a:bodyPr/>
          <a:lstStyle/>
          <a:p>
            <a:fld id="{A7EA2D8D-44E5-43C4-BBA1-AE3E32EF0894}" type="slidenum">
              <a:rPr lang="en-GB" smtClean="0"/>
              <a:t>25</a:t>
            </a:fld>
            <a:endParaRPr lang="en-GB" dirty="0"/>
          </a:p>
        </p:txBody>
      </p:sp>
    </p:spTree>
    <p:extLst>
      <p:ext uri="{BB962C8B-B14F-4D97-AF65-F5344CB8AC3E}">
        <p14:creationId xmlns:p14="http://schemas.microsoft.com/office/powerpoint/2010/main" val="22689460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6" name="Rectangle 2"/>
          <p:cNvSpPr>
            <a:spLocks noGrp="1" noChangeArrowheads="1"/>
          </p:cNvSpPr>
          <p:nvPr>
            <p:ph type="title" idx="4294967295"/>
          </p:nvPr>
        </p:nvSpPr>
        <p:spPr/>
        <p:txBody>
          <a:bodyPr>
            <a:normAutofit fontScale="90000"/>
          </a:bodyPr>
          <a:lstStyle/>
          <a:p>
            <a:pPr eaLnBrk="1" hangingPunct="1"/>
            <a:r>
              <a:rPr lang="en-US" noProof="0" dirty="0">
                <a:latin typeface="+mn-lt"/>
              </a:rPr>
              <a:t>Research and design considerations</a:t>
            </a:r>
          </a:p>
        </p:txBody>
      </p:sp>
      <p:sp>
        <p:nvSpPr>
          <p:cNvPr id="156677" name="Rectangle 3"/>
          <p:cNvSpPr>
            <a:spLocks noGrp="1" noChangeArrowheads="1"/>
          </p:cNvSpPr>
          <p:nvPr>
            <p:ph type="body" idx="4294967295"/>
          </p:nvPr>
        </p:nvSpPr>
        <p:spPr/>
        <p:txBody>
          <a:bodyPr>
            <a:normAutofit/>
          </a:bodyPr>
          <a:lstStyle/>
          <a:p>
            <a:pPr eaLnBrk="1" hangingPunct="1">
              <a:lnSpc>
                <a:spcPct val="90000"/>
              </a:lnSpc>
            </a:pPr>
            <a:r>
              <a:rPr lang="en-US" sz="2500" noProof="0" dirty="0">
                <a:latin typeface="Calibri" panose="020F0502020204030204" pitchFamily="34" charset="0"/>
              </a:rPr>
              <a:t>Core design concerns include whether size, orientation, and shape of the display have an effect on collaboration</a:t>
            </a:r>
            <a:endParaRPr lang="en-US" sz="1200" noProof="0" dirty="0">
              <a:latin typeface="Calibri" panose="020F0502020204030204" pitchFamily="34" charset="0"/>
            </a:endParaRPr>
          </a:p>
          <a:p>
            <a:pPr eaLnBrk="1" hangingPunct="1">
              <a:lnSpc>
                <a:spcPct val="90000"/>
              </a:lnSpc>
              <a:spcBef>
                <a:spcPts val="900"/>
              </a:spcBef>
            </a:pPr>
            <a:r>
              <a:rPr lang="en-US" sz="2500" noProof="0" dirty="0">
                <a:latin typeface="Calibri" panose="020F0502020204030204" pitchFamily="34" charset="0"/>
              </a:rPr>
              <a:t>Horizontal surfaces compared with vertical ones support more turn-taking and collaborative working in co-located groups </a:t>
            </a:r>
            <a:endParaRPr lang="en-US" sz="1200" noProof="0" dirty="0">
              <a:latin typeface="Calibri" panose="020F0502020204030204" pitchFamily="34" charset="0"/>
            </a:endParaRPr>
          </a:p>
          <a:p>
            <a:pPr eaLnBrk="1" hangingPunct="1">
              <a:lnSpc>
                <a:spcPct val="90000"/>
              </a:lnSpc>
              <a:spcBef>
                <a:spcPts val="900"/>
              </a:spcBef>
            </a:pPr>
            <a:r>
              <a:rPr lang="en-US" sz="2500" noProof="0" dirty="0">
                <a:latin typeface="Calibri" panose="020F0502020204030204" pitchFamily="34" charset="0"/>
              </a:rPr>
              <a:t>Providing larger-sized tabletops does not improve group working but encourages more division of labor </a:t>
            </a:r>
          </a:p>
          <a:p>
            <a:pPr eaLnBrk="1" hangingPunct="1">
              <a:lnSpc>
                <a:spcPct val="90000"/>
              </a:lnSpc>
              <a:spcBef>
                <a:spcPts val="900"/>
              </a:spcBef>
            </a:pPr>
            <a:r>
              <a:rPr lang="en-US" sz="2500" noProof="0" dirty="0">
                <a:latin typeface="Calibri" panose="020F0502020204030204" pitchFamily="34" charset="0"/>
              </a:rPr>
              <a:t>Having both personal and shared spaces enables groups to work on their own and in a group</a:t>
            </a:r>
          </a:p>
          <a:p>
            <a:pPr lvl="1">
              <a:lnSpc>
                <a:spcPct val="90000"/>
              </a:lnSpc>
              <a:spcBef>
                <a:spcPts val="1800"/>
              </a:spcBef>
              <a:buFont typeface="Wingdings" pitchFamily="2" charset="2"/>
              <a:buChar char="§"/>
            </a:pPr>
            <a:r>
              <a:rPr lang="en-US" sz="2100" noProof="0" dirty="0">
                <a:solidFill>
                  <a:schemeClr val="tx1"/>
                </a:solidFill>
                <a:latin typeface="Calibri" panose="020F0502020204030204" pitchFamily="34" charset="0"/>
              </a:rPr>
              <a:t>Cross-device systems have been developed to support seamless switching between these, for example,  SurfaceConstellations</a:t>
            </a:r>
          </a:p>
        </p:txBody>
      </p:sp>
      <p:sp>
        <p:nvSpPr>
          <p:cNvPr id="4" name="Footer Placeholder 3">
            <a:extLst>
              <a:ext uri="{FF2B5EF4-FFF2-40B4-BE49-F238E27FC236}">
                <a16:creationId xmlns:a16="http://schemas.microsoft.com/office/drawing/2014/main" id="{1CDB80D2-F4BC-6B45-BAF3-AF154635364A}"/>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67209001-888A-514A-B5B2-7972B8E255B7}"/>
              </a:ext>
            </a:extLst>
          </p:cNvPr>
          <p:cNvSpPr>
            <a:spLocks noGrp="1"/>
          </p:cNvSpPr>
          <p:nvPr>
            <p:ph type="sldNum" sz="quarter" idx="12"/>
          </p:nvPr>
        </p:nvSpPr>
        <p:spPr/>
        <p:txBody>
          <a:bodyPr/>
          <a:lstStyle/>
          <a:p>
            <a:fld id="{A7EA2D8D-44E5-43C4-BBA1-AE3E32EF0894}" type="slidenum">
              <a:rPr lang="en-GB" smtClean="0"/>
              <a:t>26</a:t>
            </a:fld>
            <a:endParaRPr lang="en-GB" dirty="0"/>
          </a:p>
        </p:txBody>
      </p:sp>
    </p:spTree>
    <p:extLst>
      <p:ext uri="{BB962C8B-B14F-4D97-AF65-F5344CB8AC3E}">
        <p14:creationId xmlns:p14="http://schemas.microsoft.com/office/powerpoint/2010/main" val="33157466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4" name="Rectangle 2"/>
          <p:cNvSpPr>
            <a:spLocks noGrp="1" noChangeArrowheads="1"/>
          </p:cNvSpPr>
          <p:nvPr>
            <p:ph type="title" idx="4294967295"/>
          </p:nvPr>
        </p:nvSpPr>
        <p:spPr/>
        <p:txBody>
          <a:bodyPr/>
          <a:lstStyle/>
          <a:p>
            <a:pPr eaLnBrk="1" hangingPunct="1"/>
            <a:r>
              <a:rPr lang="en-US" noProof="0" dirty="0">
                <a:latin typeface="+mn-lt"/>
              </a:rPr>
              <a:t>Tangible Interfaces</a:t>
            </a:r>
          </a:p>
        </p:txBody>
      </p:sp>
      <p:sp>
        <p:nvSpPr>
          <p:cNvPr id="158725" name="Rectangle 3"/>
          <p:cNvSpPr>
            <a:spLocks noGrp="1" noChangeArrowheads="1"/>
          </p:cNvSpPr>
          <p:nvPr>
            <p:ph type="body" idx="4294967295"/>
          </p:nvPr>
        </p:nvSpPr>
        <p:spPr/>
        <p:txBody>
          <a:bodyPr>
            <a:normAutofit lnSpcReduction="10000"/>
          </a:bodyPr>
          <a:lstStyle/>
          <a:p>
            <a:pPr eaLnBrk="1" hangingPunct="1"/>
            <a:r>
              <a:rPr lang="en-US" noProof="0" dirty="0">
                <a:latin typeface="Calibri" panose="020F0502020204030204" pitchFamily="34" charset="0"/>
              </a:rPr>
              <a:t>Type of sensor-based interaction, where physical objects, for example, bricks, are coupled with digital representations </a:t>
            </a:r>
            <a:endParaRPr lang="en-US" sz="1400" noProof="0" dirty="0">
              <a:latin typeface="Calibri" panose="020F0502020204030204" pitchFamily="34" charset="0"/>
            </a:endParaRPr>
          </a:p>
          <a:p>
            <a:pPr eaLnBrk="1" hangingPunct="1">
              <a:spcBef>
                <a:spcPts val="1800"/>
              </a:spcBef>
            </a:pPr>
            <a:r>
              <a:rPr lang="en-US" noProof="0" dirty="0">
                <a:latin typeface="Calibri" panose="020F0502020204030204" pitchFamily="34" charset="0"/>
              </a:rPr>
              <a:t>When a person manipulates the physical object/s, it causes a digital effect to occur, for example, an animation</a:t>
            </a:r>
            <a:endParaRPr lang="en-US" sz="1400" noProof="0" dirty="0">
              <a:latin typeface="Calibri" panose="020F0502020204030204" pitchFamily="34" charset="0"/>
            </a:endParaRPr>
          </a:p>
          <a:p>
            <a:pPr eaLnBrk="1" hangingPunct="1">
              <a:spcBef>
                <a:spcPts val="1800"/>
              </a:spcBef>
            </a:pPr>
            <a:r>
              <a:rPr lang="en-US" noProof="0" dirty="0">
                <a:latin typeface="Calibri" panose="020F0502020204030204" pitchFamily="34" charset="0"/>
              </a:rPr>
              <a:t>Digital effects can take place in a number of media and places, or they can be embedded in the physical object</a:t>
            </a:r>
          </a:p>
        </p:txBody>
      </p:sp>
      <p:sp>
        <p:nvSpPr>
          <p:cNvPr id="4" name="Footer Placeholder 3">
            <a:extLst>
              <a:ext uri="{FF2B5EF4-FFF2-40B4-BE49-F238E27FC236}">
                <a16:creationId xmlns:a16="http://schemas.microsoft.com/office/drawing/2014/main" id="{BC635B40-3198-984A-96B0-9DC60FD31E6F}"/>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508B54FD-B874-A243-BB06-37B853FDADB6}"/>
              </a:ext>
            </a:extLst>
          </p:cNvPr>
          <p:cNvSpPr>
            <a:spLocks noGrp="1"/>
          </p:cNvSpPr>
          <p:nvPr>
            <p:ph type="sldNum" sz="quarter" idx="12"/>
          </p:nvPr>
        </p:nvSpPr>
        <p:spPr/>
        <p:txBody>
          <a:bodyPr/>
          <a:lstStyle/>
          <a:p>
            <a:fld id="{A7EA2D8D-44E5-43C4-BBA1-AE3E32EF0894}" type="slidenum">
              <a:rPr lang="en-GB" smtClean="0"/>
              <a:t>27</a:t>
            </a:fld>
            <a:endParaRPr lang="en-GB" dirty="0"/>
          </a:p>
        </p:txBody>
      </p:sp>
    </p:spTree>
    <p:extLst>
      <p:ext uri="{BB962C8B-B14F-4D97-AF65-F5344CB8AC3E}">
        <p14:creationId xmlns:p14="http://schemas.microsoft.com/office/powerpoint/2010/main" val="7703183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2" name="Rectangle 2"/>
          <p:cNvSpPr>
            <a:spLocks noGrp="1" noChangeArrowheads="1"/>
          </p:cNvSpPr>
          <p:nvPr>
            <p:ph type="title" idx="4294967295"/>
          </p:nvPr>
        </p:nvSpPr>
        <p:spPr/>
        <p:txBody>
          <a:bodyPr/>
          <a:lstStyle/>
          <a:p>
            <a:pPr eaLnBrk="1" hangingPunct="1"/>
            <a:r>
              <a:rPr lang="en-US" noProof="0" dirty="0">
                <a:latin typeface="+mn-lt"/>
              </a:rPr>
              <a:t>Examples</a:t>
            </a:r>
          </a:p>
        </p:txBody>
      </p:sp>
      <p:sp>
        <p:nvSpPr>
          <p:cNvPr id="160773" name="Rectangle 3"/>
          <p:cNvSpPr>
            <a:spLocks noGrp="1" noChangeArrowheads="1"/>
          </p:cNvSpPr>
          <p:nvPr>
            <p:ph type="body" idx="4294967295"/>
          </p:nvPr>
        </p:nvSpPr>
        <p:spPr/>
        <p:txBody>
          <a:bodyPr>
            <a:normAutofit lnSpcReduction="10000"/>
          </a:bodyPr>
          <a:lstStyle/>
          <a:p>
            <a:pPr eaLnBrk="1" hangingPunct="1">
              <a:lnSpc>
                <a:spcPct val="90000"/>
              </a:lnSpc>
            </a:pPr>
            <a:r>
              <a:rPr lang="en-US" noProof="0" dirty="0">
                <a:latin typeface="Calibri" panose="020F0502020204030204" pitchFamily="34" charset="0"/>
              </a:rPr>
              <a:t>Flow Blocks </a:t>
            </a:r>
            <a:endParaRPr lang="en-US" sz="900" noProof="0" dirty="0">
              <a:latin typeface="Calibri" panose="020F0502020204030204" pitchFamily="34"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Depict changing numbers and lights embedded in the blocks</a:t>
            </a:r>
            <a:endParaRPr lang="en-US" sz="14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Vary depending on how they are connected together</a:t>
            </a:r>
            <a:endParaRPr lang="en-US" sz="1000" noProof="0" dirty="0">
              <a:solidFill>
                <a:schemeClr val="tx1"/>
              </a:solidFill>
              <a:latin typeface="Calibri" panose="020F0502020204030204" pitchFamily="34" charset="0"/>
              <a:ea typeface="ＭＳ Ｐゴシック" charset="0"/>
            </a:endParaRPr>
          </a:p>
          <a:p>
            <a:pPr eaLnBrk="1" hangingPunct="1">
              <a:lnSpc>
                <a:spcPct val="90000"/>
              </a:lnSpc>
              <a:spcBef>
                <a:spcPts val="1200"/>
              </a:spcBef>
            </a:pPr>
            <a:r>
              <a:rPr lang="en-US" noProof="0" dirty="0">
                <a:latin typeface="Calibri" panose="020F0502020204030204" pitchFamily="34" charset="0"/>
              </a:rPr>
              <a:t>Urp</a:t>
            </a:r>
            <a:endParaRPr lang="en-US" sz="1600" noProof="0" dirty="0">
              <a:latin typeface="Calibri" panose="020F0502020204030204" pitchFamily="34"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Physical models of buildings moved around on tabletop </a:t>
            </a:r>
            <a:endParaRPr lang="en-US" sz="10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Used in combination with tokens for wind and shadows</a:t>
            </a:r>
          </a:p>
          <a:p>
            <a:pPr marL="1314450" lvl="3" indent="0">
              <a:lnSpc>
                <a:spcPct val="90000"/>
              </a:lnSpc>
              <a:buNone/>
            </a:pPr>
            <a:r>
              <a:rPr lang="en-US" sz="1600" noProof="0" dirty="0">
                <a:solidFill>
                  <a:schemeClr val="tx1"/>
                </a:solidFill>
                <a:latin typeface="Calibri" panose="020F0502020204030204" pitchFamily="34" charset="0"/>
                <a:ea typeface="ＭＳ Ｐゴシック" charset="0"/>
              </a:rPr>
              <a:t> </a:t>
            </a:r>
            <a:r>
              <a:rPr lang="en-US" sz="1800" dirty="0">
                <a:solidFill>
                  <a:schemeClr val="tx1"/>
                </a:solidFill>
                <a:latin typeface="Calibri" panose="020F0502020204030204" pitchFamily="34" charset="0"/>
                <a:ea typeface="ＭＳ Ｐゴシック" charset="0"/>
              </a:rPr>
              <a:t>Digital</a:t>
            </a:r>
            <a:r>
              <a:rPr lang="en-US" sz="1800" noProof="0" dirty="0">
                <a:solidFill>
                  <a:schemeClr val="tx1"/>
                </a:solidFill>
                <a:latin typeface="Calibri" panose="020F0502020204030204" pitchFamily="34" charset="0"/>
                <a:ea typeface="ＭＳ Ｐゴシック" charset="0"/>
              </a:rPr>
              <a:t> shadows surrounding them to change over time</a:t>
            </a:r>
            <a:endParaRPr lang="en-US" sz="1600" noProof="0" dirty="0">
              <a:solidFill>
                <a:schemeClr val="tx1"/>
              </a:solidFill>
              <a:latin typeface="Calibri" panose="020F0502020204030204" pitchFamily="34" charset="0"/>
              <a:ea typeface="ＭＳ Ｐゴシック" charset="0"/>
            </a:endParaRPr>
          </a:p>
          <a:p>
            <a:pPr>
              <a:lnSpc>
                <a:spcPct val="90000"/>
              </a:lnSpc>
              <a:spcBef>
                <a:spcPts val="1200"/>
              </a:spcBef>
            </a:pPr>
            <a:r>
              <a:rPr lang="en-US" sz="2800" noProof="0" dirty="0">
                <a:latin typeface="Calibri" panose="020F0502020204030204" pitchFamily="34" charset="0"/>
              </a:rPr>
              <a:t>MagicCubes</a:t>
            </a:r>
          </a:p>
          <a:p>
            <a:pPr lvl="1">
              <a:lnSpc>
                <a:spcPct val="90000"/>
              </a:lnSpc>
              <a:buFont typeface="Wingdings" pitchFamily="2" charset="2"/>
              <a:buChar char="§"/>
            </a:pPr>
            <a:r>
              <a:rPr lang="en-US" sz="2400" noProof="0" dirty="0">
                <a:solidFill>
                  <a:schemeClr val="tx1"/>
                </a:solidFill>
                <a:latin typeface="Calibri" panose="020F0502020204030204" pitchFamily="34" charset="0"/>
              </a:rPr>
              <a:t>Connect physical electronic components and sensors to make digital events occur (for example, change color depending on how much shaken)</a:t>
            </a:r>
          </a:p>
        </p:txBody>
      </p:sp>
      <p:sp>
        <p:nvSpPr>
          <p:cNvPr id="4" name="Footer Placeholder 3">
            <a:extLst>
              <a:ext uri="{FF2B5EF4-FFF2-40B4-BE49-F238E27FC236}">
                <a16:creationId xmlns:a16="http://schemas.microsoft.com/office/drawing/2014/main" id="{1FA50AF4-24DF-4C49-9688-6B4612CE9623}"/>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521ADCA3-913B-BE45-990C-AF982B7E0F2D}"/>
              </a:ext>
            </a:extLst>
          </p:cNvPr>
          <p:cNvSpPr>
            <a:spLocks noGrp="1"/>
          </p:cNvSpPr>
          <p:nvPr>
            <p:ph type="sldNum" sz="quarter" idx="12"/>
          </p:nvPr>
        </p:nvSpPr>
        <p:spPr/>
        <p:txBody>
          <a:bodyPr/>
          <a:lstStyle/>
          <a:p>
            <a:fld id="{A7EA2D8D-44E5-43C4-BBA1-AE3E32EF0894}" type="slidenum">
              <a:rPr lang="en-GB" smtClean="0"/>
              <a:t>28</a:t>
            </a:fld>
            <a:endParaRPr lang="en-GB" dirty="0"/>
          </a:p>
        </p:txBody>
      </p:sp>
      <p:sp>
        <p:nvSpPr>
          <p:cNvPr id="2" name="Right Arrow 1">
            <a:extLst>
              <a:ext uri="{FF2B5EF4-FFF2-40B4-BE49-F238E27FC236}">
                <a16:creationId xmlns:a16="http://schemas.microsoft.com/office/drawing/2014/main" id="{9D8F07CA-4F06-804A-A801-8E1E1CA49D01}"/>
              </a:ext>
            </a:extLst>
          </p:cNvPr>
          <p:cNvSpPr/>
          <p:nvPr/>
        </p:nvSpPr>
        <p:spPr>
          <a:xfrm>
            <a:off x="1259632" y="4365104"/>
            <a:ext cx="576064"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493537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noProof="0" dirty="0">
                <a:latin typeface="+mn-lt"/>
              </a:rPr>
              <a:t>Learning to code and create with the tangible MagicCubes</a:t>
            </a:r>
          </a:p>
        </p:txBody>
      </p:sp>
      <p:pic>
        <p:nvPicPr>
          <p:cNvPr id="6" name="Content Placeholder 5" descr="Photo depicts a young woman learning to code with the MagicCubes; sharing, showing, and telling."/>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3049390" y="1913731"/>
            <a:ext cx="3045219" cy="3898900"/>
          </a:xfrm>
          <a:prstGeom prst="rect">
            <a:avLst/>
          </a:prstGeom>
        </p:spPr>
      </p:pic>
      <p:sp>
        <p:nvSpPr>
          <p:cNvPr id="5" name="Footer Placeholder 4">
            <a:extLst>
              <a:ext uri="{FF2B5EF4-FFF2-40B4-BE49-F238E27FC236}">
                <a16:creationId xmlns:a16="http://schemas.microsoft.com/office/drawing/2014/main" id="{ECDB938A-5FDA-014B-A68C-F8243EE20F57}"/>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C897E8E7-9AEA-F340-B658-ED4826112D9B}"/>
              </a:ext>
            </a:extLst>
          </p:cNvPr>
          <p:cNvSpPr>
            <a:spLocks noGrp="1"/>
          </p:cNvSpPr>
          <p:nvPr>
            <p:ph type="sldNum" sz="quarter" idx="12"/>
          </p:nvPr>
        </p:nvSpPr>
        <p:spPr/>
        <p:txBody>
          <a:bodyPr/>
          <a:lstStyle/>
          <a:p>
            <a:fld id="{A7EA2D8D-44E5-43C4-BBA1-AE3E32EF0894}" type="slidenum">
              <a:rPr lang="en-GB" smtClean="0"/>
              <a:t>29</a:t>
            </a:fld>
            <a:endParaRPr lang="en-GB" dirty="0"/>
          </a:p>
        </p:txBody>
      </p:sp>
    </p:spTree>
    <p:extLst>
      <p:ext uri="{BB962C8B-B14F-4D97-AF65-F5344CB8AC3E}">
        <p14:creationId xmlns:p14="http://schemas.microsoft.com/office/powerpoint/2010/main" val="338348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latin typeface="+mn-lt"/>
              </a:rPr>
              <a:t>Modeling human conversations</a:t>
            </a:r>
          </a:p>
        </p:txBody>
      </p:sp>
      <p:sp>
        <p:nvSpPr>
          <p:cNvPr id="5" name="Content Placeholder 4"/>
          <p:cNvSpPr>
            <a:spLocks noGrp="1"/>
          </p:cNvSpPr>
          <p:nvPr>
            <p:ph idx="1"/>
          </p:nvPr>
        </p:nvSpPr>
        <p:spPr/>
        <p:txBody>
          <a:bodyPr>
            <a:normAutofit/>
          </a:bodyPr>
          <a:lstStyle/>
          <a:p>
            <a:r>
              <a:rPr lang="en-US" noProof="0" dirty="0">
                <a:latin typeface="Calibri" panose="020F0502020204030204" pitchFamily="34" charset="0"/>
              </a:rPr>
              <a:t>People often interrupt each other in a conversation</a:t>
            </a:r>
          </a:p>
          <a:p>
            <a:pPr lvl="1">
              <a:spcBef>
                <a:spcPts val="1200"/>
              </a:spcBef>
              <a:buFont typeface="Wingdings" pitchFamily="2" charset="2"/>
              <a:buChar char="§"/>
            </a:pPr>
            <a:r>
              <a:rPr lang="en-US" noProof="0" dirty="0">
                <a:solidFill>
                  <a:schemeClr val="tx1"/>
                </a:solidFill>
                <a:latin typeface="Calibri" panose="020F0502020204030204" pitchFamily="34" charset="0"/>
              </a:rPr>
              <a:t>Especially when ordering in a restaurant, rather than let the waiter go through all of the options</a:t>
            </a:r>
          </a:p>
          <a:p>
            <a:pPr>
              <a:spcBef>
                <a:spcPts val="1800"/>
              </a:spcBef>
            </a:pPr>
            <a:r>
              <a:rPr lang="en-US" noProof="0" dirty="0">
                <a:latin typeface="Calibri" panose="020F0502020204030204" pitchFamily="34" charset="0"/>
              </a:rPr>
              <a:t>Speech technology has a similar feature called ‘barge-in’</a:t>
            </a:r>
          </a:p>
          <a:p>
            <a:pPr lvl="1">
              <a:spcBef>
                <a:spcPts val="1200"/>
              </a:spcBef>
              <a:buFont typeface="Wingdings" pitchFamily="2" charset="2"/>
              <a:buChar char="§"/>
            </a:pPr>
            <a:r>
              <a:rPr lang="en-US" noProof="0" dirty="0">
                <a:solidFill>
                  <a:schemeClr val="tx1"/>
                </a:solidFill>
                <a:latin typeface="Calibri" panose="020F0502020204030204" pitchFamily="34" charset="0"/>
              </a:rPr>
              <a:t>Users can choose an option before the system has finished listing all of the options available</a:t>
            </a:r>
          </a:p>
        </p:txBody>
      </p:sp>
      <p:sp>
        <p:nvSpPr>
          <p:cNvPr id="6" name="Footer Placeholder 5">
            <a:extLst>
              <a:ext uri="{FF2B5EF4-FFF2-40B4-BE49-F238E27FC236}">
                <a16:creationId xmlns:a16="http://schemas.microsoft.com/office/drawing/2014/main" id="{3E253206-4E85-8247-8A19-8749D197885D}"/>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E27C3A1A-5CAB-6146-A038-BD72CA444395}"/>
              </a:ext>
            </a:extLst>
          </p:cNvPr>
          <p:cNvSpPr>
            <a:spLocks noGrp="1"/>
          </p:cNvSpPr>
          <p:nvPr>
            <p:ph type="sldNum" sz="quarter" idx="12"/>
          </p:nvPr>
        </p:nvSpPr>
        <p:spPr/>
        <p:txBody>
          <a:bodyPr/>
          <a:lstStyle/>
          <a:p>
            <a:fld id="{A7EA2D8D-44E5-43C4-BBA1-AE3E32EF0894}" type="slidenum">
              <a:rPr lang="en-GB" smtClean="0"/>
              <a:t>3</a:t>
            </a:fld>
            <a:endParaRPr lang="en-GB" dirty="0"/>
          </a:p>
        </p:txBody>
      </p:sp>
    </p:spTree>
    <p:extLst>
      <p:ext uri="{BB962C8B-B14F-4D97-AF65-F5344CB8AC3E}">
        <p14:creationId xmlns:p14="http://schemas.microsoft.com/office/powerpoint/2010/main" val="17894730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6" name="Rectangle 2"/>
          <p:cNvSpPr>
            <a:spLocks noGrp="1" noChangeArrowheads="1"/>
          </p:cNvSpPr>
          <p:nvPr>
            <p:ph type="title" idx="4294967295"/>
          </p:nvPr>
        </p:nvSpPr>
        <p:spPr/>
        <p:txBody>
          <a:bodyPr/>
          <a:lstStyle/>
          <a:p>
            <a:pPr eaLnBrk="1" hangingPunct="1"/>
            <a:r>
              <a:rPr lang="en-US" noProof="0" dirty="0">
                <a:latin typeface="+mn-lt"/>
              </a:rPr>
              <a:t>Benefits</a:t>
            </a:r>
          </a:p>
        </p:txBody>
      </p:sp>
      <p:sp>
        <p:nvSpPr>
          <p:cNvPr id="166917" name="Rectangle 3"/>
          <p:cNvSpPr>
            <a:spLocks noGrp="1" noChangeArrowheads="1"/>
          </p:cNvSpPr>
          <p:nvPr>
            <p:ph type="body" idx="4294967295"/>
          </p:nvPr>
        </p:nvSpPr>
        <p:spPr>
          <a:xfrm>
            <a:off x="457200" y="1268760"/>
            <a:ext cx="8229600" cy="4968552"/>
          </a:xfrm>
        </p:spPr>
        <p:txBody>
          <a:bodyPr>
            <a:normAutofit fontScale="92500"/>
          </a:bodyPr>
          <a:lstStyle/>
          <a:p>
            <a:pPr eaLnBrk="1" hangingPunct="1">
              <a:lnSpc>
                <a:spcPct val="90000"/>
              </a:lnSpc>
            </a:pPr>
            <a:r>
              <a:rPr lang="en-US" sz="2800" noProof="0" dirty="0">
                <a:latin typeface="Calibri" panose="020F0502020204030204" pitchFamily="34" charset="0"/>
              </a:rPr>
              <a:t>Can be held in one or both hands and combined and manipulated in ways not possible using other interfaces</a:t>
            </a:r>
            <a:endParaRPr lang="en-US" sz="900" noProof="0" dirty="0">
              <a:latin typeface="Calibri" panose="020F0502020204030204" pitchFamily="34"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Allows for more than one person to explore the interface together </a:t>
            </a:r>
          </a:p>
          <a:p>
            <a:pPr lvl="1" eaLnBrk="1" hangingPunct="1">
              <a:lnSpc>
                <a:spcPct val="90000"/>
              </a:lnSpc>
              <a:buFont typeface="Wingdings" pitchFamily="2" charset="2"/>
              <a:buChar char="§"/>
            </a:pPr>
            <a:endParaRPr lang="en-US" sz="7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Objects can be placed on top of each other, beside each other, and inside each other</a:t>
            </a:r>
            <a:endParaRPr lang="en-US" sz="7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Encourages different ways of representing and exploring a problem space</a:t>
            </a:r>
            <a:endParaRPr lang="en-US" sz="900" noProof="0" dirty="0">
              <a:solidFill>
                <a:schemeClr val="tx1"/>
              </a:solidFill>
              <a:latin typeface="Calibri" panose="020F0502020204030204" pitchFamily="34" charset="0"/>
              <a:ea typeface="ＭＳ Ｐゴシック" charset="0"/>
            </a:endParaRPr>
          </a:p>
          <a:p>
            <a:pPr eaLnBrk="1" hangingPunct="1">
              <a:lnSpc>
                <a:spcPct val="90000"/>
              </a:lnSpc>
              <a:spcBef>
                <a:spcPts val="1800"/>
              </a:spcBef>
            </a:pPr>
            <a:r>
              <a:rPr lang="en-US" sz="2800" noProof="0" dirty="0">
                <a:latin typeface="Calibri" panose="020F0502020204030204" pitchFamily="34" charset="0"/>
              </a:rPr>
              <a:t>People are able to see and understand situations differently</a:t>
            </a:r>
            <a:endParaRPr lang="en-US" sz="900" noProof="0" dirty="0">
              <a:latin typeface="Calibri" panose="020F0502020204030204" pitchFamily="34"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Can lead to greater insight, learning, and problem-solving than with other kinds of interfaces</a:t>
            </a:r>
            <a:endParaRPr lang="en-US" sz="7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Can facilitate creativity and reflection</a:t>
            </a:r>
            <a:endParaRPr lang="en-US" noProof="0" dirty="0">
              <a:solidFill>
                <a:schemeClr val="tx1"/>
              </a:solidFill>
              <a:latin typeface="Calibri" panose="020F0502020204030204" pitchFamily="34" charset="0"/>
              <a:ea typeface="ＭＳ Ｐゴシック" charset="0"/>
            </a:endParaRPr>
          </a:p>
        </p:txBody>
      </p:sp>
      <p:sp>
        <p:nvSpPr>
          <p:cNvPr id="4" name="Footer Placeholder 3">
            <a:extLst>
              <a:ext uri="{FF2B5EF4-FFF2-40B4-BE49-F238E27FC236}">
                <a16:creationId xmlns:a16="http://schemas.microsoft.com/office/drawing/2014/main" id="{B8E82A07-C9A6-C946-AF92-47D5F4CF218C}"/>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24EAF70A-E7BC-B541-8FDC-C0EB93432A18}"/>
              </a:ext>
            </a:extLst>
          </p:cNvPr>
          <p:cNvSpPr>
            <a:spLocks noGrp="1"/>
          </p:cNvSpPr>
          <p:nvPr>
            <p:ph type="sldNum" sz="quarter" idx="12"/>
          </p:nvPr>
        </p:nvSpPr>
        <p:spPr/>
        <p:txBody>
          <a:bodyPr/>
          <a:lstStyle/>
          <a:p>
            <a:fld id="{A7EA2D8D-44E5-43C4-BBA1-AE3E32EF0894}" type="slidenum">
              <a:rPr lang="en-GB" smtClean="0"/>
              <a:t>30</a:t>
            </a:fld>
            <a:endParaRPr lang="en-GB" dirty="0"/>
          </a:p>
        </p:txBody>
      </p:sp>
    </p:spTree>
    <p:extLst>
      <p:ext uri="{BB962C8B-B14F-4D97-AF65-F5344CB8AC3E}">
        <p14:creationId xmlns:p14="http://schemas.microsoft.com/office/powerpoint/2010/main" val="28387012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21" name="Rectangle 2"/>
          <p:cNvSpPr>
            <a:spLocks noGrp="1" noChangeArrowheads="1"/>
          </p:cNvSpPr>
          <p:nvPr>
            <p:ph type="title"/>
          </p:nvPr>
        </p:nvSpPr>
        <p:spPr/>
        <p:txBody>
          <a:bodyPr/>
          <a:lstStyle/>
          <a:p>
            <a:pPr eaLnBrk="1" hangingPunct="1"/>
            <a:r>
              <a:rPr lang="en-US" noProof="0" dirty="0">
                <a:latin typeface="+mn-lt"/>
              </a:rPr>
              <a:t>VoxBox</a:t>
            </a:r>
          </a:p>
        </p:txBody>
      </p:sp>
      <p:sp>
        <p:nvSpPr>
          <p:cNvPr id="2" name="Content Placeholder 1"/>
          <p:cNvSpPr>
            <a:spLocks noGrp="1"/>
          </p:cNvSpPr>
          <p:nvPr>
            <p:ph idx="1"/>
          </p:nvPr>
        </p:nvSpPr>
        <p:spPr/>
        <p:txBody>
          <a:bodyPr>
            <a:normAutofit/>
          </a:bodyPr>
          <a:lstStyle/>
          <a:p>
            <a:pPr marL="0" indent="0">
              <a:buNone/>
            </a:pPr>
            <a:r>
              <a:rPr lang="en-US" sz="2400" noProof="0" dirty="0">
                <a:latin typeface="Calibri" panose="020F0502020204030204" pitchFamily="34" charset="0"/>
              </a:rPr>
              <a:t>A tangible system that gathers opinions at events through playful and engaging interaction (Goldsteijn et al., 2015) </a:t>
            </a:r>
          </a:p>
          <a:p>
            <a:endParaRPr lang="en-US" sz="2000" noProof="0" dirty="0">
              <a:solidFill>
                <a:srgbClr val="7030A0"/>
              </a:solidFill>
              <a:latin typeface="Liberation Sans"/>
            </a:endParaRPr>
          </a:p>
        </p:txBody>
      </p:sp>
      <p:pic>
        <p:nvPicPr>
          <p:cNvPr id="4" name="Picture 3" descr="Photos depict VoxBox—front and back of the tangible machine questionnaire."/>
          <p:cNvPicPr>
            <a:picLocks noChangeAspect="1"/>
          </p:cNvPicPr>
          <p:nvPr/>
        </p:nvPicPr>
        <p:blipFill>
          <a:blip r:embed="rId3">
            <a:extLst>
              <a:ext uri="{28A0092B-C50C-407E-A947-70E740481C1C}">
                <a14:useLocalDpi xmlns:a14="http://schemas.microsoft.com/office/drawing/2010/main" val="0"/>
              </a:ext>
            </a:extLst>
          </a:blip>
          <a:srcRect/>
          <a:stretch/>
        </p:blipFill>
        <p:spPr>
          <a:xfrm>
            <a:off x="1619672" y="2499642"/>
            <a:ext cx="5529334" cy="3813333"/>
          </a:xfrm>
          <a:prstGeom prst="rect">
            <a:avLst/>
          </a:prstGeom>
        </p:spPr>
      </p:pic>
      <p:sp>
        <p:nvSpPr>
          <p:cNvPr id="5" name="Footer Placeholder 4">
            <a:extLst>
              <a:ext uri="{FF2B5EF4-FFF2-40B4-BE49-F238E27FC236}">
                <a16:creationId xmlns:a16="http://schemas.microsoft.com/office/drawing/2014/main" id="{7D88E381-6C16-AC43-98CC-99A160988D12}"/>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46EA7A79-55AF-A94E-B29F-44EA8755EE5D}"/>
              </a:ext>
            </a:extLst>
          </p:cNvPr>
          <p:cNvSpPr>
            <a:spLocks noGrp="1"/>
          </p:cNvSpPr>
          <p:nvPr>
            <p:ph type="sldNum" sz="quarter" idx="12"/>
          </p:nvPr>
        </p:nvSpPr>
        <p:spPr/>
        <p:txBody>
          <a:bodyPr/>
          <a:lstStyle/>
          <a:p>
            <a:fld id="{A7EA2D8D-44E5-43C4-BBA1-AE3E32EF0894}" type="slidenum">
              <a:rPr lang="en-GB" smtClean="0"/>
              <a:t>31</a:t>
            </a:fld>
            <a:endParaRPr lang="en-GB" dirty="0"/>
          </a:p>
        </p:txBody>
      </p:sp>
    </p:spTree>
    <p:extLst>
      <p:ext uri="{BB962C8B-B14F-4D97-AF65-F5344CB8AC3E}">
        <p14:creationId xmlns:p14="http://schemas.microsoft.com/office/powerpoint/2010/main" val="12905243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4" name="Rectangle 2"/>
          <p:cNvSpPr>
            <a:spLocks noGrp="1" noChangeArrowheads="1"/>
          </p:cNvSpPr>
          <p:nvPr>
            <p:ph type="title" idx="4294967295"/>
          </p:nvPr>
        </p:nvSpPr>
        <p:spPr/>
        <p:txBody>
          <a:bodyPr>
            <a:normAutofit fontScale="90000"/>
          </a:bodyPr>
          <a:lstStyle/>
          <a:p>
            <a:pPr eaLnBrk="1" hangingPunct="1"/>
            <a:r>
              <a:rPr lang="en-US" noProof="0" dirty="0">
                <a:latin typeface="+mn-lt"/>
              </a:rPr>
              <a:t>Research and design considerations</a:t>
            </a:r>
          </a:p>
        </p:txBody>
      </p:sp>
      <p:sp>
        <p:nvSpPr>
          <p:cNvPr id="168965" name="Rectangle 3"/>
          <p:cNvSpPr>
            <a:spLocks noGrp="1" noChangeArrowheads="1"/>
          </p:cNvSpPr>
          <p:nvPr>
            <p:ph type="body" idx="4294967295"/>
          </p:nvPr>
        </p:nvSpPr>
        <p:spPr/>
        <p:txBody>
          <a:bodyPr>
            <a:normAutofit fontScale="92500" lnSpcReduction="10000"/>
          </a:bodyPr>
          <a:lstStyle/>
          <a:p>
            <a:pPr eaLnBrk="1" hangingPunct="1">
              <a:lnSpc>
                <a:spcPct val="90000"/>
              </a:lnSpc>
            </a:pPr>
            <a:r>
              <a:rPr lang="en-US" sz="2400" noProof="0" dirty="0">
                <a:latin typeface="Calibri" panose="020F0502020204030204" pitchFamily="34" charset="0"/>
              </a:rPr>
              <a:t>What kinds of conceptual frameworks to use to help identify novel and specific features</a:t>
            </a:r>
            <a:endParaRPr lang="en-US" sz="1000" noProof="0" dirty="0">
              <a:latin typeface="Calibri" panose="020F0502020204030204" pitchFamily="34" charset="0"/>
            </a:endParaRPr>
          </a:p>
          <a:p>
            <a:pPr eaLnBrk="1" hangingPunct="1">
              <a:lnSpc>
                <a:spcPct val="90000"/>
              </a:lnSpc>
              <a:spcBef>
                <a:spcPts val="1200"/>
              </a:spcBef>
            </a:pPr>
            <a:r>
              <a:rPr lang="en-US" sz="2400" noProof="0" dirty="0">
                <a:latin typeface="Calibri" panose="020F0502020204030204" pitchFamily="34" charset="0"/>
              </a:rPr>
              <a:t>What kind of coupling to use between the physical action and digital effect</a:t>
            </a:r>
            <a:endParaRPr lang="en-US" sz="1000" noProof="0" dirty="0">
              <a:latin typeface="Calibri" panose="020F0502020204030204" pitchFamily="34" charset="0"/>
            </a:endParaRPr>
          </a:p>
          <a:p>
            <a:pPr lvl="1" eaLnBrk="1" hangingPunct="1">
              <a:lnSpc>
                <a:spcPct val="90000"/>
              </a:lnSpc>
              <a:buFont typeface="Wingdings" pitchFamily="2" charset="2"/>
              <a:buChar char="§"/>
            </a:pPr>
            <a:r>
              <a:rPr lang="en-US" sz="2000" noProof="0" dirty="0">
                <a:solidFill>
                  <a:schemeClr val="tx1"/>
                </a:solidFill>
                <a:latin typeface="Calibri" panose="020F0502020204030204" pitchFamily="34" charset="0"/>
                <a:ea typeface="ＭＳ Ｐゴシック" charset="0"/>
              </a:rPr>
              <a:t>If it is to support learning, then an explicit mapping between action and effect is critical</a:t>
            </a:r>
            <a:endParaRPr lang="en-US" sz="7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000" noProof="0" dirty="0">
                <a:solidFill>
                  <a:schemeClr val="tx1"/>
                </a:solidFill>
                <a:latin typeface="Calibri" panose="020F0502020204030204" pitchFamily="34" charset="0"/>
                <a:ea typeface="ＭＳ Ｐゴシック" charset="0"/>
              </a:rPr>
              <a:t>If it is for entertainment, then </a:t>
            </a:r>
            <a:r>
              <a:rPr lang="en-US" sz="2000" dirty="0">
                <a:solidFill>
                  <a:schemeClr val="tx1"/>
                </a:solidFill>
                <a:latin typeface="Calibri" panose="020F0502020204030204" pitchFamily="34" charset="0"/>
                <a:ea typeface="ＭＳ Ｐゴシック" charset="0"/>
              </a:rPr>
              <a:t>it </a:t>
            </a:r>
            <a:r>
              <a:rPr lang="en-US" sz="2000" noProof="0" dirty="0">
                <a:solidFill>
                  <a:schemeClr val="tx1"/>
                </a:solidFill>
                <a:latin typeface="Calibri" panose="020F0502020204030204" pitchFamily="34" charset="0"/>
                <a:ea typeface="ＭＳ Ｐゴシック" charset="0"/>
              </a:rPr>
              <a:t>can be better to design it to be more implicit and unexpected</a:t>
            </a:r>
            <a:endParaRPr lang="en-US" sz="1100" noProof="0" dirty="0">
              <a:solidFill>
                <a:schemeClr val="tx1"/>
              </a:solidFill>
              <a:latin typeface="Calibri" panose="020F0502020204030204" pitchFamily="34" charset="0"/>
              <a:ea typeface="ＭＳ Ｐゴシック" charset="0"/>
            </a:endParaRPr>
          </a:p>
          <a:p>
            <a:pPr eaLnBrk="1" hangingPunct="1">
              <a:lnSpc>
                <a:spcPct val="90000"/>
              </a:lnSpc>
              <a:spcBef>
                <a:spcPts val="1200"/>
              </a:spcBef>
            </a:pPr>
            <a:r>
              <a:rPr lang="en-US" sz="2400" noProof="0" dirty="0">
                <a:latin typeface="Calibri" panose="020F0502020204030204" pitchFamily="34" charset="0"/>
              </a:rPr>
              <a:t>What kind of physical artifact to use </a:t>
            </a:r>
            <a:endParaRPr lang="en-US" sz="9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000" noProof="0" dirty="0">
                <a:solidFill>
                  <a:schemeClr val="tx1"/>
                </a:solidFill>
                <a:latin typeface="Calibri" panose="020F0502020204030204" pitchFamily="34" charset="0"/>
                <a:ea typeface="ＭＳ Ｐゴシック" charset="0"/>
              </a:rPr>
              <a:t>Bricks, cubes, and other component sets are most commonly used because of flexibility and simplicity</a:t>
            </a:r>
            <a:endParaRPr lang="en-US" sz="7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000" noProof="0" dirty="0">
                <a:solidFill>
                  <a:schemeClr val="tx1"/>
                </a:solidFill>
                <a:latin typeface="Calibri" panose="020F0502020204030204" pitchFamily="34" charset="0"/>
                <a:ea typeface="ＭＳ Ｐゴシック" charset="0"/>
              </a:rPr>
              <a:t>Stickies and cardboard tokens can also be used for placing material onto a surface</a:t>
            </a:r>
          </a:p>
          <a:p>
            <a:pPr>
              <a:lnSpc>
                <a:spcPct val="90000"/>
              </a:lnSpc>
              <a:spcBef>
                <a:spcPts val="1200"/>
              </a:spcBef>
            </a:pPr>
            <a:r>
              <a:rPr lang="en-US" sz="2400" noProof="0" dirty="0">
                <a:latin typeface="Calibri" panose="020F0502020204030204" pitchFamily="34" charset="0"/>
                <a:ea typeface="ＭＳ Ｐゴシック" charset="0"/>
              </a:rPr>
              <a:t>With what kinds of digital outputs should tangible interfaces be combined?</a:t>
            </a:r>
            <a:endParaRPr lang="en-US" sz="2400" noProof="0" dirty="0">
              <a:solidFill>
                <a:schemeClr val="tx1"/>
              </a:solidFill>
              <a:latin typeface="Calibri" panose="020F0502020204030204" pitchFamily="34" charset="0"/>
              <a:ea typeface="ＭＳ Ｐゴシック" charset="0"/>
            </a:endParaRPr>
          </a:p>
        </p:txBody>
      </p:sp>
      <p:sp>
        <p:nvSpPr>
          <p:cNvPr id="4" name="Footer Placeholder 3">
            <a:extLst>
              <a:ext uri="{FF2B5EF4-FFF2-40B4-BE49-F238E27FC236}">
                <a16:creationId xmlns:a16="http://schemas.microsoft.com/office/drawing/2014/main" id="{4F300DEC-4954-F242-8EB7-E6271EF0BDE2}"/>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9B78DF93-115D-F943-AAAF-FD26A564D91E}"/>
              </a:ext>
            </a:extLst>
          </p:cNvPr>
          <p:cNvSpPr>
            <a:spLocks noGrp="1"/>
          </p:cNvSpPr>
          <p:nvPr>
            <p:ph type="sldNum" sz="quarter" idx="12"/>
          </p:nvPr>
        </p:nvSpPr>
        <p:spPr/>
        <p:txBody>
          <a:bodyPr/>
          <a:lstStyle/>
          <a:p>
            <a:fld id="{A7EA2D8D-44E5-43C4-BBA1-AE3E32EF0894}" type="slidenum">
              <a:rPr lang="en-GB" smtClean="0"/>
              <a:t>32</a:t>
            </a:fld>
            <a:endParaRPr lang="en-GB" dirty="0"/>
          </a:p>
        </p:txBody>
      </p:sp>
    </p:spTree>
    <p:extLst>
      <p:ext uri="{BB962C8B-B14F-4D97-AF65-F5344CB8AC3E}">
        <p14:creationId xmlns:p14="http://schemas.microsoft.com/office/powerpoint/2010/main" val="38442056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2" name="Title 1"/>
          <p:cNvSpPr>
            <a:spLocks noGrp="1"/>
          </p:cNvSpPr>
          <p:nvPr>
            <p:ph type="title" idx="4294967295"/>
          </p:nvPr>
        </p:nvSpPr>
        <p:spPr/>
        <p:txBody>
          <a:bodyPr>
            <a:normAutofit/>
          </a:bodyPr>
          <a:lstStyle/>
          <a:p>
            <a:pPr eaLnBrk="1" hangingPunct="1"/>
            <a:r>
              <a:rPr lang="en-US" noProof="0" dirty="0">
                <a:latin typeface="+mn-lt"/>
              </a:rPr>
              <a:t>Augmented Reality</a:t>
            </a:r>
          </a:p>
        </p:txBody>
      </p:sp>
      <p:sp>
        <p:nvSpPr>
          <p:cNvPr id="171013" name="Content Placeholder 2"/>
          <p:cNvSpPr>
            <a:spLocks noGrp="1"/>
          </p:cNvSpPr>
          <p:nvPr>
            <p:ph idx="4294967295"/>
          </p:nvPr>
        </p:nvSpPr>
        <p:spPr/>
        <p:txBody>
          <a:bodyPr>
            <a:normAutofit lnSpcReduction="10000"/>
          </a:bodyPr>
          <a:lstStyle/>
          <a:p>
            <a:pPr eaLnBrk="1" hangingPunct="1"/>
            <a:r>
              <a:rPr lang="en-US" noProof="0" dirty="0">
                <a:latin typeface="Calibri" panose="020F0502020204030204" pitchFamily="34" charset="0"/>
              </a:rPr>
              <a:t>Augmented reality: Virtual representations are superimposed on physical devices and objects </a:t>
            </a:r>
          </a:p>
          <a:p>
            <a:pPr eaLnBrk="1" hangingPunct="1">
              <a:spcBef>
                <a:spcPts val="1800"/>
              </a:spcBef>
            </a:pPr>
            <a:r>
              <a:rPr lang="en-US" noProof="0" dirty="0">
                <a:latin typeface="Calibri" panose="020F0502020204030204" pitchFamily="34" charset="0"/>
              </a:rPr>
              <a:t>Pokémon Go made it a household game</a:t>
            </a:r>
          </a:p>
          <a:p>
            <a:pPr lvl="1">
              <a:spcBef>
                <a:spcPts val="1200"/>
              </a:spcBef>
              <a:buFont typeface="Wingdings" pitchFamily="2" charset="2"/>
              <a:buChar char="§"/>
            </a:pPr>
            <a:r>
              <a:rPr lang="en-US" noProof="0" dirty="0">
                <a:solidFill>
                  <a:schemeClr val="tx1"/>
                </a:solidFill>
                <a:latin typeface="Calibri" panose="020F0502020204030204" pitchFamily="34" charset="0"/>
              </a:rPr>
              <a:t>Used smartphone camera and GPS to place virtual characters onto objects in the environment as if they really are there</a:t>
            </a:r>
            <a:endParaRPr lang="en-US" sz="1400" noProof="0" dirty="0">
              <a:latin typeface="Calibri" panose="020F0502020204030204" pitchFamily="34" charset="0"/>
            </a:endParaRPr>
          </a:p>
          <a:p>
            <a:pPr eaLnBrk="1" hangingPunct="1">
              <a:spcBef>
                <a:spcPts val="1800"/>
              </a:spcBef>
            </a:pPr>
            <a:r>
              <a:rPr lang="en-US" noProof="0" dirty="0">
                <a:latin typeface="Calibri" panose="020F0502020204030204" pitchFamily="34" charset="0"/>
              </a:rPr>
              <a:t>Many other applications including medicine, navigation, air traffic control, games, and everyday exploring</a:t>
            </a:r>
          </a:p>
        </p:txBody>
      </p:sp>
      <p:sp>
        <p:nvSpPr>
          <p:cNvPr id="4" name="Footer Placeholder 3">
            <a:extLst>
              <a:ext uri="{FF2B5EF4-FFF2-40B4-BE49-F238E27FC236}">
                <a16:creationId xmlns:a16="http://schemas.microsoft.com/office/drawing/2014/main" id="{916CB8D5-BC75-6243-8E11-47F9BC028AC3}"/>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55319B51-5582-E043-8786-524616C59AD6}"/>
              </a:ext>
            </a:extLst>
          </p:cNvPr>
          <p:cNvSpPr>
            <a:spLocks noGrp="1"/>
          </p:cNvSpPr>
          <p:nvPr>
            <p:ph type="sldNum" sz="quarter" idx="12"/>
          </p:nvPr>
        </p:nvSpPr>
        <p:spPr/>
        <p:txBody>
          <a:bodyPr/>
          <a:lstStyle/>
          <a:p>
            <a:fld id="{A7EA2D8D-44E5-43C4-BBA1-AE3E32EF0894}" type="slidenum">
              <a:rPr lang="en-GB" smtClean="0"/>
              <a:t>33</a:t>
            </a:fld>
            <a:endParaRPr lang="en-GB" dirty="0"/>
          </a:p>
        </p:txBody>
      </p:sp>
    </p:spTree>
    <p:extLst>
      <p:ext uri="{BB962C8B-B14F-4D97-AF65-F5344CB8AC3E}">
        <p14:creationId xmlns:p14="http://schemas.microsoft.com/office/powerpoint/2010/main" val="10887928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6" name="Title 1"/>
          <p:cNvSpPr>
            <a:spLocks noGrp="1"/>
          </p:cNvSpPr>
          <p:nvPr>
            <p:ph type="title" idx="4294967295"/>
          </p:nvPr>
        </p:nvSpPr>
        <p:spPr/>
        <p:txBody>
          <a:bodyPr/>
          <a:lstStyle/>
          <a:p>
            <a:pPr eaLnBrk="1" hangingPunct="1"/>
            <a:r>
              <a:rPr lang="en-US" noProof="0" dirty="0">
                <a:latin typeface="+mn-lt"/>
              </a:rPr>
              <a:t>Other examples</a:t>
            </a:r>
          </a:p>
        </p:txBody>
      </p:sp>
      <p:sp>
        <p:nvSpPr>
          <p:cNvPr id="172037" name="Content Placeholder 2"/>
          <p:cNvSpPr>
            <a:spLocks noGrp="1"/>
          </p:cNvSpPr>
          <p:nvPr>
            <p:ph idx="4294967295"/>
          </p:nvPr>
        </p:nvSpPr>
        <p:spPr/>
        <p:txBody>
          <a:bodyPr>
            <a:normAutofit lnSpcReduction="10000"/>
          </a:bodyPr>
          <a:lstStyle/>
          <a:p>
            <a:pPr marL="0" indent="0" eaLnBrk="1" hangingPunct="1">
              <a:buNone/>
            </a:pPr>
            <a:r>
              <a:rPr lang="en-US" sz="3000" noProof="0" dirty="0">
                <a:latin typeface="Calibri" panose="020F0502020204030204" pitchFamily="34" charset="0"/>
              </a:rPr>
              <a:t>In medicine</a:t>
            </a:r>
            <a:endParaRPr lang="en-US" sz="1000" noProof="0" dirty="0">
              <a:latin typeface="Calibri" panose="020F0502020204030204" pitchFamily="34" charset="0"/>
            </a:endParaRPr>
          </a:p>
          <a:p>
            <a:r>
              <a:rPr lang="en-US" sz="2800" noProof="0" dirty="0">
                <a:solidFill>
                  <a:schemeClr val="tx1"/>
                </a:solidFill>
                <a:latin typeface="Calibri" panose="020F0502020204030204" pitchFamily="34" charset="0"/>
                <a:ea typeface="ＭＳ Ｐゴシック" charset="0"/>
              </a:rPr>
              <a:t>Virtual objects, for example, x-rays and scans, are overlaid on part of a patient</a:t>
            </a:r>
            <a:r>
              <a:rPr lang="en-US" altLang="ja-JP" sz="2800" noProof="0" dirty="0">
                <a:solidFill>
                  <a:schemeClr val="tx1"/>
                </a:solidFill>
                <a:latin typeface="Calibri" panose="020F0502020204030204" pitchFamily="34" charset="0"/>
                <a:ea typeface="ＭＳ Ｐゴシック" charset="0"/>
              </a:rPr>
              <a:t>’</a:t>
            </a:r>
            <a:r>
              <a:rPr lang="en-US" sz="2800" noProof="0" dirty="0">
                <a:solidFill>
                  <a:schemeClr val="tx1"/>
                </a:solidFill>
                <a:latin typeface="Calibri" panose="020F0502020204030204" pitchFamily="34" charset="0"/>
                <a:ea typeface="ＭＳ Ｐゴシック" charset="0"/>
              </a:rPr>
              <a:t>s body </a:t>
            </a:r>
            <a:endParaRPr lang="en-US" sz="1400" noProof="0" dirty="0">
              <a:solidFill>
                <a:schemeClr val="tx1"/>
              </a:solidFill>
              <a:latin typeface="Calibri" panose="020F0502020204030204" pitchFamily="34" charset="0"/>
              <a:ea typeface="ＭＳ Ｐゴシック" charset="0"/>
            </a:endParaRPr>
          </a:p>
          <a:p>
            <a:r>
              <a:rPr lang="en-US" sz="2800" noProof="0" dirty="0">
                <a:solidFill>
                  <a:schemeClr val="tx1"/>
                </a:solidFill>
                <a:latin typeface="Calibri" panose="020F0502020204030204" pitchFamily="34" charset="0"/>
                <a:ea typeface="ＭＳ Ｐゴシック" charset="0"/>
              </a:rPr>
              <a:t>Aid the physician</a:t>
            </a:r>
            <a:r>
              <a:rPr lang="en-US" altLang="ja-JP" sz="2800" noProof="0" dirty="0">
                <a:solidFill>
                  <a:schemeClr val="tx1"/>
                </a:solidFill>
                <a:latin typeface="Calibri" panose="020F0502020204030204" pitchFamily="34" charset="0"/>
                <a:ea typeface="ＭＳ Ｐゴシック" charset="0"/>
              </a:rPr>
              <a:t>’</a:t>
            </a:r>
            <a:r>
              <a:rPr lang="en-US" sz="2800" noProof="0" dirty="0">
                <a:solidFill>
                  <a:schemeClr val="tx1"/>
                </a:solidFill>
                <a:latin typeface="Calibri" panose="020F0502020204030204" pitchFamily="34" charset="0"/>
                <a:ea typeface="ＭＳ Ｐゴシック" charset="0"/>
              </a:rPr>
              <a:t>s understanding of what is being examined or operated </a:t>
            </a:r>
            <a:endParaRPr lang="en-US" sz="1100" noProof="0" dirty="0">
              <a:solidFill>
                <a:schemeClr val="tx1"/>
              </a:solidFill>
              <a:latin typeface="Calibri" panose="020F0502020204030204" pitchFamily="34" charset="0"/>
              <a:ea typeface="ＭＳ Ｐゴシック" charset="0"/>
            </a:endParaRPr>
          </a:p>
          <a:p>
            <a:pPr marL="0" indent="0" eaLnBrk="1" hangingPunct="1">
              <a:spcBef>
                <a:spcPts val="1500"/>
              </a:spcBef>
              <a:buNone/>
            </a:pPr>
            <a:r>
              <a:rPr lang="en-US" sz="3000" noProof="0" dirty="0">
                <a:latin typeface="Calibri" panose="020F0502020204030204" pitchFamily="34" charset="0"/>
              </a:rPr>
              <a:t>In air traffic control</a:t>
            </a:r>
            <a:endParaRPr lang="en-US" sz="1100" noProof="0" dirty="0">
              <a:latin typeface="Calibri" panose="020F0502020204030204" pitchFamily="34" charset="0"/>
            </a:endParaRPr>
          </a:p>
          <a:p>
            <a:r>
              <a:rPr lang="en-US" sz="2800" noProof="0" dirty="0">
                <a:solidFill>
                  <a:schemeClr val="tx1"/>
                </a:solidFill>
                <a:latin typeface="Calibri" panose="020F0502020204030204" pitchFamily="34" charset="0"/>
                <a:ea typeface="ＭＳ Ｐゴシック" charset="0"/>
              </a:rPr>
              <a:t>Dynamic information about aircraft overlaid on a video screen showing the real planes, and so on landing, taking off, and taxiing</a:t>
            </a:r>
            <a:endParaRPr lang="en-US" sz="1500" noProof="0" dirty="0">
              <a:solidFill>
                <a:schemeClr val="tx1"/>
              </a:solidFill>
              <a:latin typeface="Calibri" panose="020F0502020204030204" pitchFamily="34" charset="0"/>
              <a:ea typeface="ＭＳ Ｐゴシック" charset="0"/>
            </a:endParaRPr>
          </a:p>
          <a:p>
            <a:r>
              <a:rPr lang="en-US" sz="2800" noProof="0" dirty="0">
                <a:solidFill>
                  <a:schemeClr val="tx1"/>
                </a:solidFill>
                <a:latin typeface="Calibri" panose="020F0502020204030204" pitchFamily="34" charset="0"/>
                <a:ea typeface="ＭＳ Ｐゴシック" charset="0"/>
              </a:rPr>
              <a:t>Helps identify planes difficult to make out</a:t>
            </a:r>
          </a:p>
        </p:txBody>
      </p:sp>
      <p:sp>
        <p:nvSpPr>
          <p:cNvPr id="4" name="Footer Placeholder 3">
            <a:extLst>
              <a:ext uri="{FF2B5EF4-FFF2-40B4-BE49-F238E27FC236}">
                <a16:creationId xmlns:a16="http://schemas.microsoft.com/office/drawing/2014/main" id="{A36F51F0-31E2-FF4E-89F9-36948ACF25FC}"/>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96CF359F-21BC-054D-9BAD-18299B4B87C0}"/>
              </a:ext>
            </a:extLst>
          </p:cNvPr>
          <p:cNvSpPr>
            <a:spLocks noGrp="1"/>
          </p:cNvSpPr>
          <p:nvPr>
            <p:ph type="sldNum" sz="quarter" idx="12"/>
          </p:nvPr>
        </p:nvSpPr>
        <p:spPr/>
        <p:txBody>
          <a:bodyPr/>
          <a:lstStyle/>
          <a:p>
            <a:fld id="{A7EA2D8D-44E5-43C4-BBA1-AE3E32EF0894}" type="slidenum">
              <a:rPr lang="en-GB" smtClean="0"/>
              <a:t>34</a:t>
            </a:fld>
            <a:endParaRPr lang="en-GB" dirty="0"/>
          </a:p>
        </p:txBody>
      </p:sp>
    </p:spTree>
    <p:extLst>
      <p:ext uri="{BB962C8B-B14F-4D97-AF65-F5344CB8AC3E}">
        <p14:creationId xmlns:p14="http://schemas.microsoft.com/office/powerpoint/2010/main" val="17482030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07778" y="254794"/>
            <a:ext cx="6131024" cy="1143000"/>
          </a:xfrm>
        </p:spPr>
        <p:txBody>
          <a:bodyPr>
            <a:normAutofit fontScale="90000"/>
          </a:bodyPr>
          <a:lstStyle/>
          <a:p>
            <a:r>
              <a:rPr lang="en-US" noProof="0" dirty="0">
                <a:latin typeface="+mn-lt"/>
              </a:rPr>
              <a:t>Augmented reality overlay on a car windshield</a:t>
            </a:r>
          </a:p>
        </p:txBody>
      </p:sp>
      <p:pic>
        <p:nvPicPr>
          <p:cNvPr id="6" name="Content Placeholder 5" descr="Photo depicts augmented reality overlay used on a car windshield."/>
          <p:cNvPicPr>
            <a:picLocks noGrp="1" noChangeAspect="1"/>
          </p:cNvPicPr>
          <p:nvPr>
            <p:ph idx="1"/>
          </p:nvPr>
        </p:nvPicPr>
        <p:blipFill>
          <a:blip r:embed="rId3"/>
          <a:stretch>
            <a:fillRect/>
          </a:stretch>
        </p:blipFill>
        <p:spPr>
          <a:xfrm>
            <a:off x="971600" y="1988840"/>
            <a:ext cx="7119924" cy="3744416"/>
          </a:xfrm>
          <a:prstGeom prst="rect">
            <a:avLst/>
          </a:prstGeom>
        </p:spPr>
      </p:pic>
      <p:sp>
        <p:nvSpPr>
          <p:cNvPr id="5" name="Footer Placeholder 4">
            <a:extLst>
              <a:ext uri="{FF2B5EF4-FFF2-40B4-BE49-F238E27FC236}">
                <a16:creationId xmlns:a16="http://schemas.microsoft.com/office/drawing/2014/main" id="{A5708145-A9F6-444D-BEBB-7571970B6366}"/>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5378B595-FE70-3B4E-A5DF-43B7213FA1DA}"/>
              </a:ext>
            </a:extLst>
          </p:cNvPr>
          <p:cNvSpPr>
            <a:spLocks noGrp="1"/>
          </p:cNvSpPr>
          <p:nvPr>
            <p:ph type="sldNum" sz="quarter" idx="12"/>
          </p:nvPr>
        </p:nvSpPr>
        <p:spPr/>
        <p:txBody>
          <a:bodyPr/>
          <a:lstStyle/>
          <a:p>
            <a:fld id="{A7EA2D8D-44E5-43C4-BBA1-AE3E32EF0894}" type="slidenum">
              <a:rPr lang="en-GB" smtClean="0"/>
              <a:t>35</a:t>
            </a:fld>
            <a:endParaRPr lang="en-GB" dirty="0"/>
          </a:p>
        </p:txBody>
      </p:sp>
    </p:spTree>
    <p:extLst>
      <p:ext uri="{BB962C8B-B14F-4D97-AF65-F5344CB8AC3E}">
        <p14:creationId xmlns:p14="http://schemas.microsoft.com/office/powerpoint/2010/main" val="16959071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noProof="0" dirty="0">
                <a:latin typeface="+mn-lt"/>
              </a:rPr>
              <a:t>AR that uses forward facing camera</a:t>
            </a:r>
          </a:p>
        </p:txBody>
      </p:sp>
      <p:sp>
        <p:nvSpPr>
          <p:cNvPr id="3" name="Content Placeholder 2"/>
          <p:cNvSpPr>
            <a:spLocks noGrp="1"/>
          </p:cNvSpPr>
          <p:nvPr>
            <p:ph idx="1"/>
          </p:nvPr>
        </p:nvSpPr>
        <p:spPr/>
        <p:txBody>
          <a:bodyPr>
            <a:normAutofit fontScale="85000" lnSpcReduction="20000"/>
          </a:bodyPr>
          <a:lstStyle/>
          <a:p>
            <a:r>
              <a:rPr lang="en-US" sz="3500" noProof="0" dirty="0">
                <a:latin typeface="Calibri" panose="020F0502020204030204" pitchFamily="34" charset="0"/>
              </a:rPr>
              <a:t>Enables virtual try-ons (for example,  Snapchat filters)</a:t>
            </a:r>
          </a:p>
          <a:p>
            <a:pPr>
              <a:spcBef>
                <a:spcPts val="1200"/>
              </a:spcBef>
            </a:pPr>
            <a:r>
              <a:rPr lang="en-US" sz="3500" noProof="0" dirty="0">
                <a:latin typeface="Calibri" panose="020F0502020204030204" pitchFamily="34" charset="0"/>
              </a:rPr>
              <a:t>AT mirrors set up in retail stores for trying on make-up, sunglasses, jewelry</a:t>
            </a:r>
          </a:p>
          <a:p>
            <a:pPr lvl="1">
              <a:spcBef>
                <a:spcPts val="1200"/>
              </a:spcBef>
              <a:buFont typeface="Wingdings" pitchFamily="2" charset="2"/>
              <a:buChar char="§"/>
            </a:pPr>
            <a:r>
              <a:rPr lang="en-US" sz="3000" noProof="0" dirty="0">
                <a:solidFill>
                  <a:schemeClr val="tx1"/>
                </a:solidFill>
                <a:latin typeface="Calibri" panose="020F0502020204030204" pitchFamily="34" charset="0"/>
              </a:rPr>
              <a:t>Convenient, engaging, and easy to compare more choices</a:t>
            </a:r>
          </a:p>
          <a:p>
            <a:pPr lvl="1">
              <a:buFont typeface="Wingdings" pitchFamily="2" charset="2"/>
              <a:buChar char="§"/>
            </a:pPr>
            <a:r>
              <a:rPr lang="en-US" sz="3000" noProof="0" dirty="0">
                <a:solidFill>
                  <a:schemeClr val="tx1"/>
                </a:solidFill>
                <a:latin typeface="Calibri" panose="020F0502020204030204" pitchFamily="34" charset="0"/>
              </a:rPr>
              <a:t>But cannot feel the weight, texture, or smell of what is being tried on</a:t>
            </a:r>
          </a:p>
          <a:p>
            <a:pPr>
              <a:spcBef>
                <a:spcPts val="1200"/>
              </a:spcBef>
            </a:pPr>
            <a:r>
              <a:rPr lang="en-US" sz="3500" noProof="0" dirty="0">
                <a:latin typeface="Calibri" panose="020F0502020204030204" pitchFamily="34" charset="0"/>
              </a:rPr>
              <a:t>Can be used to enable users to step into a character (for example, David Bowie, Queen Victoria)</a:t>
            </a:r>
            <a:endParaRPr lang="en-US" sz="3500" noProof="0" dirty="0">
              <a:solidFill>
                <a:schemeClr val="tx1"/>
              </a:solidFill>
              <a:latin typeface="Calibri" panose="020F0502020204030204" pitchFamily="34" charset="0"/>
            </a:endParaRPr>
          </a:p>
          <a:p>
            <a:endParaRPr lang="en-US" noProof="0" dirty="0"/>
          </a:p>
        </p:txBody>
      </p:sp>
      <p:sp>
        <p:nvSpPr>
          <p:cNvPr id="6" name="Footer Placeholder 5">
            <a:extLst>
              <a:ext uri="{FF2B5EF4-FFF2-40B4-BE49-F238E27FC236}">
                <a16:creationId xmlns:a16="http://schemas.microsoft.com/office/drawing/2014/main" id="{A24F8619-07E9-C848-B9E2-2E7ED93C040C}"/>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F177AE7D-F9C0-D646-8F2D-8CB70734E7A7}"/>
              </a:ext>
            </a:extLst>
          </p:cNvPr>
          <p:cNvSpPr>
            <a:spLocks noGrp="1"/>
          </p:cNvSpPr>
          <p:nvPr>
            <p:ph type="sldNum" sz="quarter" idx="12"/>
          </p:nvPr>
        </p:nvSpPr>
        <p:spPr/>
        <p:txBody>
          <a:bodyPr/>
          <a:lstStyle/>
          <a:p>
            <a:fld id="{A7EA2D8D-44E5-43C4-BBA1-AE3E32EF0894}" type="slidenum">
              <a:rPr lang="en-GB" smtClean="0"/>
              <a:t>36</a:t>
            </a:fld>
            <a:endParaRPr lang="en-GB" dirty="0"/>
          </a:p>
        </p:txBody>
      </p:sp>
    </p:spTree>
    <p:extLst>
      <p:ext uri="{BB962C8B-B14F-4D97-AF65-F5344CB8AC3E}">
        <p14:creationId xmlns:p14="http://schemas.microsoft.com/office/powerpoint/2010/main" val="19057371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476672"/>
            <a:ext cx="8229600" cy="1143000"/>
          </a:xfrm>
        </p:spPr>
        <p:txBody>
          <a:bodyPr>
            <a:noAutofit/>
          </a:bodyPr>
          <a:lstStyle/>
          <a:p>
            <a:r>
              <a:rPr lang="en-US" sz="3600" noProof="0" dirty="0">
                <a:latin typeface="+mn-lt"/>
              </a:rPr>
              <a:t>Singers trying on the virtual look of two characters from the opera Akhnaten</a:t>
            </a:r>
          </a:p>
        </p:txBody>
      </p:sp>
      <p:pic>
        <p:nvPicPr>
          <p:cNvPr id="6" name="Content Placeholder 5" descr="Photos depict (a) a principle singer trying on the virtual look of Akhnaten and (b) a framed AR mirror in the ENO dressing room."/>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403648" y="2153387"/>
            <a:ext cx="6264696" cy="4189197"/>
          </a:xfrm>
          <a:prstGeom prst="rect">
            <a:avLst/>
          </a:prstGeom>
        </p:spPr>
      </p:pic>
      <p:sp>
        <p:nvSpPr>
          <p:cNvPr id="3" name="Footer Placeholder 2">
            <a:extLst>
              <a:ext uri="{FF2B5EF4-FFF2-40B4-BE49-F238E27FC236}">
                <a16:creationId xmlns:a16="http://schemas.microsoft.com/office/drawing/2014/main" id="{0329EE0C-0787-7244-B5FE-4BE292C6BA8A}"/>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FEEE3DCE-6733-3145-936B-62311E81626B}"/>
              </a:ext>
            </a:extLst>
          </p:cNvPr>
          <p:cNvSpPr>
            <a:spLocks noGrp="1"/>
          </p:cNvSpPr>
          <p:nvPr>
            <p:ph type="sldNum" sz="quarter" idx="12"/>
          </p:nvPr>
        </p:nvSpPr>
        <p:spPr/>
        <p:txBody>
          <a:bodyPr/>
          <a:lstStyle/>
          <a:p>
            <a:fld id="{A7EA2D8D-44E5-43C4-BBA1-AE3E32EF0894}" type="slidenum">
              <a:rPr lang="en-GB" smtClean="0"/>
              <a:t>37</a:t>
            </a:fld>
            <a:endParaRPr lang="en-GB" dirty="0"/>
          </a:p>
        </p:txBody>
      </p:sp>
    </p:spTree>
    <p:extLst>
      <p:ext uri="{BB962C8B-B14F-4D97-AF65-F5344CB8AC3E}">
        <p14:creationId xmlns:p14="http://schemas.microsoft.com/office/powerpoint/2010/main" val="3369083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8" name="Title 1"/>
          <p:cNvSpPr>
            <a:spLocks noGrp="1"/>
          </p:cNvSpPr>
          <p:nvPr>
            <p:ph type="title" idx="4294967295"/>
          </p:nvPr>
        </p:nvSpPr>
        <p:spPr/>
        <p:txBody>
          <a:bodyPr>
            <a:normAutofit fontScale="90000"/>
          </a:bodyPr>
          <a:lstStyle/>
          <a:p>
            <a:pPr eaLnBrk="1" hangingPunct="1"/>
            <a:r>
              <a:rPr lang="en-US" noProof="0" dirty="0">
                <a:latin typeface="+mn-lt"/>
              </a:rPr>
              <a:t>Research and design considerations</a:t>
            </a:r>
          </a:p>
        </p:txBody>
      </p:sp>
      <p:sp>
        <p:nvSpPr>
          <p:cNvPr id="175109" name="Content Placeholder 2"/>
          <p:cNvSpPr>
            <a:spLocks noGrp="1"/>
          </p:cNvSpPr>
          <p:nvPr>
            <p:ph idx="4294967295"/>
          </p:nvPr>
        </p:nvSpPr>
        <p:spPr/>
        <p:txBody>
          <a:bodyPr>
            <a:normAutofit/>
          </a:bodyPr>
          <a:lstStyle/>
          <a:p>
            <a:pPr eaLnBrk="1" hangingPunct="1"/>
            <a:r>
              <a:rPr lang="en-US" sz="3600" noProof="0" dirty="0">
                <a:latin typeface="Calibri" panose="020F0502020204030204" pitchFamily="34" charset="0"/>
              </a:rPr>
              <a:t>What kind of digital augmentation?</a:t>
            </a:r>
            <a:endParaRPr lang="en-US" sz="1400" noProof="0" dirty="0">
              <a:latin typeface="Calibri" panose="020F0502020204030204" pitchFamily="34" charset="0"/>
            </a:endParaRPr>
          </a:p>
          <a:p>
            <a:pPr lvl="1" eaLnBrk="1" hangingPunct="1">
              <a:buFont typeface="Wingdings" pitchFamily="2" charset="2"/>
              <a:buChar char="§"/>
            </a:pPr>
            <a:r>
              <a:rPr lang="en-US" noProof="0" dirty="0">
                <a:solidFill>
                  <a:schemeClr val="tx1"/>
                </a:solidFill>
                <a:latin typeface="Calibri" panose="020F0502020204030204" pitchFamily="34" charset="0"/>
                <a:ea typeface="ＭＳ Ｐゴシック" charset="0"/>
              </a:rPr>
              <a:t>When and where in physical environment?</a:t>
            </a:r>
            <a:endParaRPr lang="en-US" sz="1050" noProof="0" dirty="0">
              <a:solidFill>
                <a:schemeClr val="tx1"/>
              </a:solidFill>
              <a:latin typeface="Calibri" panose="020F0502020204030204" pitchFamily="34" charset="0"/>
              <a:ea typeface="ＭＳ Ｐゴシック" charset="0"/>
            </a:endParaRPr>
          </a:p>
          <a:p>
            <a:pPr lvl="1" eaLnBrk="1" hangingPunct="1">
              <a:buFont typeface="Wingdings" pitchFamily="2" charset="2"/>
              <a:buChar char="§"/>
            </a:pPr>
            <a:r>
              <a:rPr lang="en-US" noProof="0" dirty="0">
                <a:solidFill>
                  <a:schemeClr val="tx1"/>
                </a:solidFill>
                <a:latin typeface="Calibri" panose="020F0502020204030204" pitchFamily="34" charset="0"/>
                <a:ea typeface="ＭＳ Ｐゴシック" charset="0"/>
              </a:rPr>
              <a:t>Needs to stand out but not distract from ongoing task</a:t>
            </a:r>
            <a:endParaRPr lang="en-US" sz="1050" noProof="0" dirty="0">
              <a:solidFill>
                <a:schemeClr val="tx1"/>
              </a:solidFill>
              <a:latin typeface="Calibri" panose="020F0502020204030204" pitchFamily="34" charset="0"/>
              <a:ea typeface="ＭＳ Ｐゴシック" charset="0"/>
            </a:endParaRPr>
          </a:p>
          <a:p>
            <a:pPr lvl="1" eaLnBrk="1" hangingPunct="1">
              <a:buFont typeface="Wingdings" pitchFamily="2" charset="2"/>
              <a:buChar char="§"/>
            </a:pPr>
            <a:r>
              <a:rPr lang="en-US" noProof="0" dirty="0">
                <a:solidFill>
                  <a:schemeClr val="tx1"/>
                </a:solidFill>
                <a:latin typeface="Calibri" panose="020F0502020204030204" pitchFamily="34" charset="0"/>
                <a:ea typeface="ＭＳ Ｐゴシック" charset="0"/>
              </a:rPr>
              <a:t>Needs to be able to align with real world objects</a:t>
            </a:r>
          </a:p>
          <a:p>
            <a:pPr lvl="1" eaLnBrk="1" hangingPunct="1">
              <a:buFont typeface="Wingdings" pitchFamily="2" charset="2"/>
              <a:buChar char="§"/>
            </a:pPr>
            <a:r>
              <a:rPr lang="en-US" noProof="0" dirty="0">
                <a:solidFill>
                  <a:schemeClr val="tx1"/>
                </a:solidFill>
                <a:latin typeface="Calibri" panose="020F0502020204030204" pitchFamily="34" charset="0"/>
                <a:ea typeface="ＭＳ Ｐゴシック" charset="0"/>
              </a:rPr>
              <a:t>What happens if the AR is slightly off?</a:t>
            </a:r>
            <a:endParaRPr lang="en-US" sz="1400" noProof="0" dirty="0">
              <a:solidFill>
                <a:schemeClr val="tx1"/>
              </a:solidFill>
              <a:latin typeface="Calibri" panose="020F0502020204030204" pitchFamily="34" charset="0"/>
              <a:ea typeface="ＭＳ Ｐゴシック" charset="0"/>
            </a:endParaRPr>
          </a:p>
          <a:p>
            <a:pPr eaLnBrk="1" hangingPunct="1">
              <a:spcBef>
                <a:spcPts val="2400"/>
              </a:spcBef>
            </a:pPr>
            <a:r>
              <a:rPr lang="en-US" sz="3600" noProof="0" dirty="0">
                <a:latin typeface="Calibri" panose="020F0502020204030204" pitchFamily="34" charset="0"/>
              </a:rPr>
              <a:t>What kind of device?</a:t>
            </a:r>
            <a:endParaRPr lang="en-US" sz="1050" noProof="0" dirty="0">
              <a:latin typeface="Calibri" panose="020F0502020204030204" pitchFamily="34" charset="0"/>
            </a:endParaRPr>
          </a:p>
          <a:p>
            <a:pPr lvl="1" eaLnBrk="1" hangingPunct="1">
              <a:buFont typeface="Wingdings" pitchFamily="2" charset="2"/>
              <a:buChar char="§"/>
            </a:pPr>
            <a:r>
              <a:rPr lang="en-US" noProof="0" dirty="0">
                <a:solidFill>
                  <a:schemeClr val="tx1"/>
                </a:solidFill>
                <a:latin typeface="Calibri" panose="020F0502020204030204" pitchFamily="34" charset="0"/>
                <a:ea typeface="ＭＳ Ｐゴシック" charset="0"/>
              </a:rPr>
              <a:t>Smartphone, tablet, head up display or other?</a:t>
            </a:r>
          </a:p>
        </p:txBody>
      </p:sp>
      <p:sp>
        <p:nvSpPr>
          <p:cNvPr id="4" name="Footer Placeholder 3">
            <a:extLst>
              <a:ext uri="{FF2B5EF4-FFF2-40B4-BE49-F238E27FC236}">
                <a16:creationId xmlns:a16="http://schemas.microsoft.com/office/drawing/2014/main" id="{78B9A339-FB6E-A148-B788-7E8EF0026B99}"/>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6C7EBA07-18CE-9849-B9AE-C47D83AD137A}"/>
              </a:ext>
            </a:extLst>
          </p:cNvPr>
          <p:cNvSpPr>
            <a:spLocks noGrp="1"/>
          </p:cNvSpPr>
          <p:nvPr>
            <p:ph type="sldNum" sz="quarter" idx="12"/>
          </p:nvPr>
        </p:nvSpPr>
        <p:spPr/>
        <p:txBody>
          <a:bodyPr/>
          <a:lstStyle/>
          <a:p>
            <a:fld id="{A7EA2D8D-44E5-43C4-BBA1-AE3E32EF0894}" type="slidenum">
              <a:rPr lang="en-GB" smtClean="0"/>
              <a:t>38</a:t>
            </a:fld>
            <a:endParaRPr lang="en-GB" dirty="0"/>
          </a:p>
        </p:txBody>
      </p:sp>
    </p:spTree>
    <p:extLst>
      <p:ext uri="{BB962C8B-B14F-4D97-AF65-F5344CB8AC3E}">
        <p14:creationId xmlns:p14="http://schemas.microsoft.com/office/powerpoint/2010/main" val="33566913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6" name="Rectangle 2"/>
          <p:cNvSpPr>
            <a:spLocks noGrp="1" noChangeArrowheads="1"/>
          </p:cNvSpPr>
          <p:nvPr>
            <p:ph type="title" idx="4294967295"/>
          </p:nvPr>
        </p:nvSpPr>
        <p:spPr/>
        <p:txBody>
          <a:bodyPr/>
          <a:lstStyle/>
          <a:p>
            <a:pPr eaLnBrk="1" hangingPunct="1"/>
            <a:r>
              <a:rPr lang="en-US" noProof="0" dirty="0">
                <a:latin typeface="+mn-lt"/>
              </a:rPr>
              <a:t>Wearables</a:t>
            </a:r>
          </a:p>
        </p:txBody>
      </p:sp>
      <p:sp>
        <p:nvSpPr>
          <p:cNvPr id="177157" name="Rectangle 3"/>
          <p:cNvSpPr>
            <a:spLocks noGrp="1" noChangeArrowheads="1"/>
          </p:cNvSpPr>
          <p:nvPr>
            <p:ph type="body" idx="4294967295"/>
          </p:nvPr>
        </p:nvSpPr>
        <p:spPr/>
        <p:txBody>
          <a:bodyPr>
            <a:normAutofit fontScale="92500"/>
          </a:bodyPr>
          <a:lstStyle/>
          <a:p>
            <a:pPr eaLnBrk="1" hangingPunct="1">
              <a:lnSpc>
                <a:spcPct val="90000"/>
              </a:lnSpc>
            </a:pPr>
            <a:r>
              <a:rPr lang="en-US" noProof="0" dirty="0">
                <a:latin typeface="Calibri" panose="020F0502020204030204" pitchFamily="34" charset="0"/>
              </a:rPr>
              <a:t>First developments were head- and eyewear-mounted cameras that enabled user to record what was seen and to access digital information</a:t>
            </a:r>
          </a:p>
          <a:p>
            <a:pPr eaLnBrk="1" hangingPunct="1">
              <a:lnSpc>
                <a:spcPct val="90000"/>
              </a:lnSpc>
            </a:pPr>
            <a:r>
              <a:rPr lang="en-US" noProof="0" dirty="0">
                <a:latin typeface="Calibri" panose="020F0502020204030204" pitchFamily="34" charset="0"/>
              </a:rPr>
              <a:t>Since then, jewelry, head-mounted caps, smart fabrics, glasses, shoes, and jackets have all been used</a:t>
            </a:r>
            <a:endParaRPr lang="en-US" sz="1100" noProof="0" dirty="0">
              <a:latin typeface="Calibri" panose="020F0502020204030204" pitchFamily="34" charset="0"/>
            </a:endParaRPr>
          </a:p>
          <a:p>
            <a:pPr lvl="1" eaLnBrk="1" hangingPunct="1">
              <a:lnSpc>
                <a:spcPct val="90000"/>
              </a:lnSpc>
              <a:buFont typeface="Wingdings" pitchFamily="2" charset="2"/>
              <a:buChar char="§"/>
            </a:pPr>
            <a:r>
              <a:rPr lang="en-US" dirty="0">
                <a:solidFill>
                  <a:schemeClr val="tx1"/>
                </a:solidFill>
                <a:latin typeface="Calibri" panose="020F0502020204030204" pitchFamily="34" charset="0"/>
                <a:ea typeface="ＭＳ Ｐゴシック" charset="0"/>
              </a:rPr>
              <a:t>Provides</a:t>
            </a:r>
            <a:r>
              <a:rPr lang="en-US" noProof="0" dirty="0">
                <a:solidFill>
                  <a:schemeClr val="tx1"/>
                </a:solidFill>
                <a:latin typeface="Calibri" panose="020F0502020204030204" pitchFamily="34" charset="0"/>
                <a:ea typeface="ＭＳ Ｐゴシック" charset="0"/>
              </a:rPr>
              <a:t> the user with a means of interacting with digital information while on the move</a:t>
            </a:r>
            <a:endParaRPr lang="en-US" sz="1800" noProof="0" dirty="0">
              <a:solidFill>
                <a:schemeClr val="tx1"/>
              </a:solidFill>
              <a:latin typeface="Calibri" panose="020F0502020204030204" pitchFamily="34" charset="0"/>
              <a:ea typeface="ＭＳ Ｐゴシック" charset="0"/>
            </a:endParaRPr>
          </a:p>
          <a:p>
            <a:pPr eaLnBrk="1" hangingPunct="1">
              <a:lnSpc>
                <a:spcPct val="90000"/>
              </a:lnSpc>
            </a:pPr>
            <a:r>
              <a:rPr lang="en-US" noProof="0" dirty="0">
                <a:latin typeface="Calibri" panose="020F0502020204030204" pitchFamily="34" charset="0"/>
              </a:rPr>
              <a:t>Applications include automatic diaries, tour guides, cycle indicators, and fashion clothing</a:t>
            </a:r>
            <a:endParaRPr lang="en-US" sz="3600" noProof="0" dirty="0">
              <a:latin typeface="Calibri" panose="020F0502020204030204" pitchFamily="34" charset="0"/>
            </a:endParaRPr>
          </a:p>
          <a:p>
            <a:pPr eaLnBrk="1" hangingPunct="1">
              <a:lnSpc>
                <a:spcPct val="90000"/>
              </a:lnSpc>
            </a:pPr>
            <a:endParaRPr lang="en-US" sz="3600" noProof="0" dirty="0">
              <a:latin typeface="Liberation Sans"/>
            </a:endParaRPr>
          </a:p>
        </p:txBody>
      </p:sp>
      <p:sp>
        <p:nvSpPr>
          <p:cNvPr id="3" name="Footer Placeholder 2">
            <a:extLst>
              <a:ext uri="{FF2B5EF4-FFF2-40B4-BE49-F238E27FC236}">
                <a16:creationId xmlns:a16="http://schemas.microsoft.com/office/drawing/2014/main" id="{E17A0801-507A-AB4C-BB7F-A6BAEA215098}"/>
              </a:ext>
            </a:extLst>
          </p:cNvPr>
          <p:cNvSpPr>
            <a:spLocks noGrp="1"/>
          </p:cNvSpPr>
          <p:nvPr>
            <p:ph type="ftr" sz="quarter" idx="11"/>
          </p:nvPr>
        </p:nvSpPr>
        <p:spPr/>
        <p:txBody>
          <a:bodyPr/>
          <a:lstStyle/>
          <a:p>
            <a:r>
              <a:rPr lang="en-GB" dirty="0"/>
              <a:t>www.id-book.com</a:t>
            </a:r>
          </a:p>
        </p:txBody>
      </p:sp>
      <p:sp>
        <p:nvSpPr>
          <p:cNvPr id="4" name="Slide Number Placeholder 3">
            <a:extLst>
              <a:ext uri="{FF2B5EF4-FFF2-40B4-BE49-F238E27FC236}">
                <a16:creationId xmlns:a16="http://schemas.microsoft.com/office/drawing/2014/main" id="{B0664A66-1FCB-964F-8D20-D9B5442840E8}"/>
              </a:ext>
            </a:extLst>
          </p:cNvPr>
          <p:cNvSpPr>
            <a:spLocks noGrp="1"/>
          </p:cNvSpPr>
          <p:nvPr>
            <p:ph type="sldNum" sz="quarter" idx="12"/>
          </p:nvPr>
        </p:nvSpPr>
        <p:spPr/>
        <p:txBody>
          <a:bodyPr/>
          <a:lstStyle/>
          <a:p>
            <a:fld id="{A7EA2D8D-44E5-43C4-BBA1-AE3E32EF0894}" type="slidenum">
              <a:rPr lang="en-GB" smtClean="0"/>
              <a:t>39</a:t>
            </a:fld>
            <a:endParaRPr lang="en-GB" dirty="0"/>
          </a:p>
        </p:txBody>
      </p:sp>
    </p:spTree>
    <p:extLst>
      <p:ext uri="{BB962C8B-B14F-4D97-AF65-F5344CB8AC3E}">
        <p14:creationId xmlns:p14="http://schemas.microsoft.com/office/powerpoint/2010/main" val="3003525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2" name="Rectangle 2"/>
          <p:cNvSpPr>
            <a:spLocks noGrp="1" noChangeArrowheads="1"/>
          </p:cNvSpPr>
          <p:nvPr>
            <p:ph type="title" idx="4294967295"/>
          </p:nvPr>
        </p:nvSpPr>
        <p:spPr/>
        <p:txBody>
          <a:bodyPr/>
          <a:lstStyle/>
          <a:p>
            <a:pPr eaLnBrk="1" hangingPunct="1"/>
            <a:r>
              <a:rPr lang="en-US" noProof="0" dirty="0">
                <a:latin typeface="Calibri" panose="020F0502020204030204" pitchFamily="34" charset="0"/>
              </a:rPr>
              <a:t>Structuring VUI dialogs</a:t>
            </a:r>
          </a:p>
        </p:txBody>
      </p:sp>
      <p:sp>
        <p:nvSpPr>
          <p:cNvPr id="124933" name="Rectangle 3"/>
          <p:cNvSpPr>
            <a:spLocks noGrp="1" noChangeArrowheads="1"/>
          </p:cNvSpPr>
          <p:nvPr>
            <p:ph type="body" idx="4294967295"/>
          </p:nvPr>
        </p:nvSpPr>
        <p:spPr/>
        <p:txBody>
          <a:bodyPr>
            <a:normAutofit fontScale="92500" lnSpcReduction="10000"/>
          </a:bodyPr>
          <a:lstStyle/>
          <a:p>
            <a:pPr eaLnBrk="1" hangingPunct="1">
              <a:lnSpc>
                <a:spcPct val="90000"/>
              </a:lnSpc>
            </a:pPr>
            <a:r>
              <a:rPr lang="en-US" sz="2800" noProof="0" dirty="0">
                <a:latin typeface="Calibri" panose="020F0502020204030204" pitchFamily="34" charset="0"/>
              </a:rPr>
              <a:t>Directed dialogs are where the system is in control of the conversation</a:t>
            </a:r>
          </a:p>
          <a:p>
            <a:pPr lvl="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rPr>
              <a:t>Where it asks specific questions and requires specific responses</a:t>
            </a:r>
            <a:endParaRPr lang="en-US" sz="1400" noProof="0" dirty="0">
              <a:solidFill>
                <a:schemeClr val="tx1"/>
              </a:solidFill>
              <a:latin typeface="Calibri" panose="020F0502020204030204" pitchFamily="34" charset="0"/>
            </a:endParaRPr>
          </a:p>
          <a:p>
            <a:pPr eaLnBrk="1" hangingPunct="1">
              <a:lnSpc>
                <a:spcPct val="90000"/>
              </a:lnSpc>
              <a:spcBef>
                <a:spcPts val="1800"/>
              </a:spcBef>
            </a:pPr>
            <a:r>
              <a:rPr lang="en-US" sz="2800" noProof="0" dirty="0">
                <a:latin typeface="Calibri" panose="020F0502020204030204" pitchFamily="34" charset="0"/>
              </a:rPr>
              <a:t>More flexible systems allow the user to take the initiative:</a:t>
            </a:r>
          </a:p>
          <a:p>
            <a:pPr lvl="1">
              <a:lnSpc>
                <a:spcPct val="90000"/>
              </a:lnSpc>
              <a:buFont typeface="Wingdings" pitchFamily="2" charset="2"/>
              <a:buChar char="§"/>
            </a:pPr>
            <a:r>
              <a:rPr lang="en-US" sz="2400" dirty="0">
                <a:solidFill>
                  <a:schemeClr val="tx1"/>
                </a:solidFill>
                <a:latin typeface="Calibri" panose="020F0502020204030204" pitchFamily="34" charset="0"/>
                <a:ea typeface="ＭＳ Ｐゴシック" charset="0"/>
              </a:rPr>
              <a:t>For example, </a:t>
            </a:r>
            <a:r>
              <a:rPr lang="en-US" altLang="ja-JP" sz="2400" dirty="0">
                <a:solidFill>
                  <a:schemeClr val="tx1"/>
                </a:solidFill>
                <a:latin typeface="Calibri" panose="020F0502020204030204" pitchFamily="34" charset="0"/>
                <a:ea typeface="ＭＳ Ｐゴシック" charset="0"/>
              </a:rPr>
              <a:t>“</a:t>
            </a:r>
            <a:r>
              <a:rPr lang="en-US" sz="2400" dirty="0">
                <a:solidFill>
                  <a:schemeClr val="tx1"/>
                </a:solidFill>
                <a:latin typeface="Calibri" panose="020F0502020204030204" pitchFamily="34" charset="0"/>
                <a:ea typeface="ＭＳ Ｐゴシック" charset="0"/>
              </a:rPr>
              <a:t>I</a:t>
            </a:r>
            <a:r>
              <a:rPr lang="en-US" altLang="ja-JP" sz="2400" dirty="0">
                <a:solidFill>
                  <a:schemeClr val="tx1"/>
                </a:solidFill>
                <a:latin typeface="Calibri" panose="020F0502020204030204" pitchFamily="34" charset="0"/>
                <a:ea typeface="ＭＳ Ｐゴシック" charset="0"/>
              </a:rPr>
              <a:t>’</a:t>
            </a:r>
            <a:r>
              <a:rPr lang="en-US" sz="2400" dirty="0">
                <a:solidFill>
                  <a:schemeClr val="tx1"/>
                </a:solidFill>
                <a:latin typeface="Calibri" panose="020F0502020204030204" pitchFamily="34" charset="0"/>
                <a:ea typeface="ＭＳ Ｐゴシック" charset="0"/>
              </a:rPr>
              <a:t>d like to go to Paris next Monday for two weeks.</a:t>
            </a:r>
            <a:r>
              <a:rPr lang="en-US" altLang="ja-JP" sz="2400" dirty="0">
                <a:solidFill>
                  <a:schemeClr val="tx1"/>
                </a:solidFill>
                <a:latin typeface="Calibri" panose="020F0502020204030204" pitchFamily="34" charset="0"/>
                <a:ea typeface="ＭＳ Ｐゴシック" charset="0"/>
              </a:rPr>
              <a:t>”</a:t>
            </a:r>
          </a:p>
          <a:p>
            <a:pPr>
              <a:lnSpc>
                <a:spcPct val="90000"/>
              </a:lnSpc>
              <a:spcBef>
                <a:spcPts val="1800"/>
              </a:spcBef>
            </a:pPr>
            <a:r>
              <a:rPr lang="en-US" sz="2800" noProof="0" dirty="0">
                <a:latin typeface="Calibri" panose="020F0502020204030204" pitchFamily="34" charset="0"/>
                <a:ea typeface="ＭＳ Ｐゴシック" charset="0"/>
              </a:rPr>
              <a:t>But m</a:t>
            </a:r>
            <a:r>
              <a:rPr lang="en-US" sz="2800" noProof="0" dirty="0">
                <a:latin typeface="Calibri" panose="020F0502020204030204" pitchFamily="34" charset="0"/>
              </a:rPr>
              <a:t>ore chance of error, since caller might assume that the system is like a human </a:t>
            </a:r>
            <a:endParaRPr lang="en-US" sz="1800" noProof="0" dirty="0">
              <a:latin typeface="Calibri" panose="020F0502020204030204" pitchFamily="34" charset="0"/>
            </a:endParaRPr>
          </a:p>
          <a:p>
            <a:pPr eaLnBrk="1" hangingPunct="1">
              <a:lnSpc>
                <a:spcPct val="90000"/>
              </a:lnSpc>
              <a:spcBef>
                <a:spcPts val="1800"/>
              </a:spcBef>
            </a:pPr>
            <a:r>
              <a:rPr lang="en-US" sz="2800" noProof="0" dirty="0">
                <a:latin typeface="Calibri" panose="020F0502020204030204" pitchFamily="34" charset="0"/>
              </a:rPr>
              <a:t>Guided prompts can help callers back on track</a:t>
            </a:r>
            <a:r>
              <a:rPr lang="en-US" noProof="0" dirty="0">
                <a:latin typeface="Calibri" panose="020F0502020204030204" pitchFamily="34" charset="0"/>
              </a:rPr>
              <a:t> </a:t>
            </a:r>
            <a:endParaRPr lang="en-US" sz="1200" noProof="0" dirty="0">
              <a:latin typeface="Calibri" panose="020F0502020204030204" pitchFamily="34" charset="0"/>
            </a:endParaRPr>
          </a:p>
          <a:p>
            <a:pPr lvl="1" eaLnBrk="1" hangingPunct="1">
              <a:lnSpc>
                <a:spcPct val="90000"/>
              </a:lnSpc>
              <a:buFont typeface="Wingdings" pitchFamily="2" charset="2"/>
              <a:buChar char="§"/>
            </a:pPr>
            <a:r>
              <a:rPr lang="en-US" sz="2400" dirty="0">
                <a:solidFill>
                  <a:schemeClr val="tx1"/>
                </a:solidFill>
                <a:latin typeface="Calibri" panose="020F0502020204030204" pitchFamily="34" charset="0"/>
                <a:ea typeface="ＭＳ Ｐゴシック" charset="0"/>
              </a:rPr>
              <a:t>For example,  </a:t>
            </a:r>
            <a:r>
              <a:rPr lang="en-US" altLang="ja-JP" sz="2400" noProof="0" dirty="0">
                <a:solidFill>
                  <a:schemeClr val="tx1"/>
                </a:solidFill>
                <a:latin typeface="Calibri" panose="020F0502020204030204" pitchFamily="34" charset="0"/>
                <a:ea typeface="ＭＳ Ｐゴシック" charset="0"/>
              </a:rPr>
              <a:t>“</a:t>
            </a:r>
            <a:r>
              <a:rPr lang="en-US" sz="2400" noProof="0" dirty="0">
                <a:solidFill>
                  <a:schemeClr val="tx1"/>
                </a:solidFill>
                <a:latin typeface="Calibri" panose="020F0502020204030204" pitchFamily="34" charset="0"/>
                <a:ea typeface="ＭＳ Ｐゴシック" charset="0"/>
              </a:rPr>
              <a:t>Sorry I did not get all that. Did you say you wanted to fly next Monday?</a:t>
            </a:r>
            <a:r>
              <a:rPr lang="en-US" altLang="ja-JP" sz="2400" noProof="0" dirty="0">
                <a:solidFill>
                  <a:schemeClr val="tx1"/>
                </a:solidFill>
                <a:latin typeface="Calibri" panose="020F0502020204030204" pitchFamily="34" charset="0"/>
                <a:ea typeface="ＭＳ Ｐゴシック" charset="0"/>
              </a:rPr>
              <a:t>”</a:t>
            </a:r>
            <a:endParaRPr lang="en-US" sz="2400" noProof="0" dirty="0">
              <a:solidFill>
                <a:schemeClr val="tx1"/>
              </a:solidFill>
              <a:latin typeface="Calibri" panose="020F0502020204030204" pitchFamily="34" charset="0"/>
              <a:ea typeface="ＭＳ Ｐゴシック" charset="0"/>
            </a:endParaRPr>
          </a:p>
        </p:txBody>
      </p:sp>
      <p:sp>
        <p:nvSpPr>
          <p:cNvPr id="4" name="Footer Placeholder 3">
            <a:extLst>
              <a:ext uri="{FF2B5EF4-FFF2-40B4-BE49-F238E27FC236}">
                <a16:creationId xmlns:a16="http://schemas.microsoft.com/office/drawing/2014/main" id="{871B272C-30FB-544F-B2C3-EE66107E14BF}"/>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454AD9C4-A2A3-3041-8DD6-8F7DCBF4064E}"/>
              </a:ext>
            </a:extLst>
          </p:cNvPr>
          <p:cNvSpPr>
            <a:spLocks noGrp="1"/>
          </p:cNvSpPr>
          <p:nvPr>
            <p:ph type="sldNum" sz="quarter" idx="12"/>
          </p:nvPr>
        </p:nvSpPr>
        <p:spPr/>
        <p:txBody>
          <a:bodyPr/>
          <a:lstStyle/>
          <a:p>
            <a:fld id="{A7EA2D8D-44E5-43C4-BBA1-AE3E32EF0894}" type="slidenum">
              <a:rPr lang="en-GB" smtClean="0"/>
              <a:t>4</a:t>
            </a:fld>
            <a:endParaRPr lang="en-GB" dirty="0"/>
          </a:p>
        </p:txBody>
      </p:sp>
    </p:spTree>
    <p:extLst>
      <p:ext uri="{BB962C8B-B14F-4D97-AF65-F5344CB8AC3E}">
        <p14:creationId xmlns:p14="http://schemas.microsoft.com/office/powerpoint/2010/main" val="36257097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noProof="0" dirty="0">
                <a:latin typeface="+mn-lt"/>
              </a:rPr>
              <a:t>Google Glass (2014)</a:t>
            </a:r>
          </a:p>
        </p:txBody>
      </p:sp>
      <p:sp>
        <p:nvSpPr>
          <p:cNvPr id="6" name="Content Placeholder 5"/>
          <p:cNvSpPr>
            <a:spLocks noGrp="1"/>
          </p:cNvSpPr>
          <p:nvPr>
            <p:ph idx="1"/>
          </p:nvPr>
        </p:nvSpPr>
        <p:spPr>
          <a:xfrm>
            <a:off x="457200" y="5157192"/>
            <a:ext cx="8229600" cy="773172"/>
          </a:xfrm>
        </p:spPr>
        <p:txBody>
          <a:bodyPr>
            <a:normAutofit lnSpcReduction="10000"/>
          </a:bodyPr>
          <a:lstStyle/>
          <a:p>
            <a:pPr marL="0" indent="0">
              <a:buNone/>
            </a:pPr>
            <a:r>
              <a:rPr lang="en-US" sz="2400" noProof="0" dirty="0">
                <a:latin typeface="Calibri" panose="020F0502020204030204" pitchFamily="34" charset="0"/>
              </a:rPr>
              <a:t>Why was there so much excitement and concern about people filming what they could see right in front of them?</a:t>
            </a:r>
          </a:p>
        </p:txBody>
      </p:sp>
      <p:pic>
        <p:nvPicPr>
          <p:cNvPr id="2" name="Picture 1" descr="Photo depicts a woman wearing Google Glass."/>
          <p:cNvPicPr>
            <a:picLocks noChangeAspect="1"/>
          </p:cNvPicPr>
          <p:nvPr/>
        </p:nvPicPr>
        <p:blipFill>
          <a:blip r:embed="rId3"/>
          <a:stretch>
            <a:fillRect/>
          </a:stretch>
        </p:blipFill>
        <p:spPr>
          <a:xfrm>
            <a:off x="1151620" y="1207127"/>
            <a:ext cx="6840760" cy="3853628"/>
          </a:xfrm>
          <a:prstGeom prst="rect">
            <a:avLst/>
          </a:prstGeom>
        </p:spPr>
      </p:pic>
      <p:sp>
        <p:nvSpPr>
          <p:cNvPr id="3" name="Footer Placeholder 2">
            <a:extLst>
              <a:ext uri="{FF2B5EF4-FFF2-40B4-BE49-F238E27FC236}">
                <a16:creationId xmlns:a16="http://schemas.microsoft.com/office/drawing/2014/main" id="{E2F77390-9B69-A749-9DCA-F6BC2A2859CD}"/>
              </a:ext>
            </a:extLst>
          </p:cNvPr>
          <p:cNvSpPr>
            <a:spLocks noGrp="1"/>
          </p:cNvSpPr>
          <p:nvPr>
            <p:ph type="ftr" sz="quarter" idx="11"/>
          </p:nvPr>
        </p:nvSpPr>
        <p:spPr/>
        <p:txBody>
          <a:bodyPr/>
          <a:lstStyle/>
          <a:p>
            <a:r>
              <a:rPr lang="en-GB" dirty="0"/>
              <a:t>www.id-book.com</a:t>
            </a:r>
          </a:p>
        </p:txBody>
      </p:sp>
      <p:sp>
        <p:nvSpPr>
          <p:cNvPr id="4" name="Slide Number Placeholder 3">
            <a:extLst>
              <a:ext uri="{FF2B5EF4-FFF2-40B4-BE49-F238E27FC236}">
                <a16:creationId xmlns:a16="http://schemas.microsoft.com/office/drawing/2014/main" id="{8D697FA4-3AD9-2740-8EBB-D75F5787EF9B}"/>
              </a:ext>
            </a:extLst>
          </p:cNvPr>
          <p:cNvSpPr>
            <a:spLocks noGrp="1"/>
          </p:cNvSpPr>
          <p:nvPr>
            <p:ph type="sldNum" sz="quarter" idx="12"/>
          </p:nvPr>
        </p:nvSpPr>
        <p:spPr/>
        <p:txBody>
          <a:bodyPr/>
          <a:lstStyle/>
          <a:p>
            <a:fld id="{A7EA2D8D-44E5-43C4-BBA1-AE3E32EF0894}" type="slidenum">
              <a:rPr lang="en-GB" smtClean="0"/>
              <a:t>40</a:t>
            </a:fld>
            <a:endParaRPr lang="en-GB" dirty="0"/>
          </a:p>
        </p:txBody>
      </p:sp>
    </p:spTree>
    <p:extLst>
      <p:ext uri="{BB962C8B-B14F-4D97-AF65-F5344CB8AC3E}">
        <p14:creationId xmlns:p14="http://schemas.microsoft.com/office/powerpoint/2010/main" val="14848578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2" name="Rectangle 2"/>
          <p:cNvSpPr>
            <a:spLocks noGrp="1" noChangeArrowheads="1"/>
          </p:cNvSpPr>
          <p:nvPr>
            <p:ph type="title" idx="4294967295"/>
          </p:nvPr>
        </p:nvSpPr>
        <p:spPr/>
        <p:txBody>
          <a:bodyPr>
            <a:normAutofit fontScale="90000"/>
          </a:bodyPr>
          <a:lstStyle/>
          <a:p>
            <a:pPr eaLnBrk="1" hangingPunct="1"/>
            <a:r>
              <a:rPr lang="en-US" noProof="0" dirty="0">
                <a:latin typeface="+mn-lt"/>
              </a:rPr>
              <a:t>Research and design considerations</a:t>
            </a:r>
          </a:p>
        </p:txBody>
      </p:sp>
      <p:sp>
        <p:nvSpPr>
          <p:cNvPr id="181253" name="Rectangle 3"/>
          <p:cNvSpPr>
            <a:spLocks noGrp="1" noChangeArrowheads="1"/>
          </p:cNvSpPr>
          <p:nvPr>
            <p:ph type="body" idx="4294967295"/>
          </p:nvPr>
        </p:nvSpPr>
        <p:spPr/>
        <p:txBody>
          <a:bodyPr>
            <a:normAutofit lnSpcReduction="10000"/>
          </a:bodyPr>
          <a:lstStyle/>
          <a:p>
            <a:pPr eaLnBrk="1" hangingPunct="1">
              <a:lnSpc>
                <a:spcPct val="90000"/>
              </a:lnSpc>
            </a:pPr>
            <a:r>
              <a:rPr lang="en-US" noProof="0" dirty="0">
                <a:latin typeface="+mn-lt"/>
              </a:rPr>
              <a:t>Comfort</a:t>
            </a:r>
            <a:endParaRPr lang="en-US" sz="1400" noProof="0" dirty="0">
              <a:latin typeface="+mn-lt"/>
            </a:endParaRPr>
          </a:p>
          <a:p>
            <a:pPr lvl="1" eaLnBrk="1" hangingPunct="1">
              <a:lnSpc>
                <a:spcPct val="90000"/>
              </a:lnSpc>
              <a:buFont typeface="Wingdings" pitchFamily="2" charset="2"/>
              <a:buChar char="§"/>
            </a:pPr>
            <a:r>
              <a:rPr lang="en-US" sz="2400" noProof="0" dirty="0">
                <a:solidFill>
                  <a:schemeClr val="tx1"/>
                </a:solidFill>
                <a:latin typeface="+mn-lt"/>
                <a:ea typeface="ＭＳ Ｐゴシック" charset="0"/>
              </a:rPr>
              <a:t>Needs to be light, small, not get in the way, fashionable, and preferably hidden in the clothing</a:t>
            </a:r>
            <a:endParaRPr lang="en-US" sz="1400" noProof="0" dirty="0">
              <a:solidFill>
                <a:schemeClr val="tx1"/>
              </a:solidFill>
              <a:latin typeface="+mn-lt"/>
              <a:ea typeface="ＭＳ Ｐゴシック" charset="0"/>
            </a:endParaRPr>
          </a:p>
          <a:p>
            <a:pPr eaLnBrk="1" hangingPunct="1">
              <a:lnSpc>
                <a:spcPct val="90000"/>
              </a:lnSpc>
              <a:spcBef>
                <a:spcPts val="1200"/>
              </a:spcBef>
            </a:pPr>
            <a:r>
              <a:rPr lang="en-US" noProof="0" dirty="0">
                <a:latin typeface="+mn-lt"/>
              </a:rPr>
              <a:t>Hygiene </a:t>
            </a:r>
            <a:endParaRPr lang="en-US" sz="1400" noProof="0" dirty="0">
              <a:solidFill>
                <a:schemeClr val="tx1"/>
              </a:solidFill>
              <a:latin typeface="+mn-lt"/>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mn-lt"/>
                <a:ea typeface="ＭＳ Ｐゴシック" charset="0"/>
              </a:rPr>
              <a:t>Is it possible to wash or clean the clothing once worn? </a:t>
            </a:r>
            <a:endParaRPr lang="en-US" sz="1400" noProof="0" dirty="0">
              <a:solidFill>
                <a:schemeClr val="tx1"/>
              </a:solidFill>
              <a:latin typeface="+mn-lt"/>
              <a:ea typeface="ＭＳ Ｐゴシック" charset="0"/>
            </a:endParaRPr>
          </a:p>
          <a:p>
            <a:pPr eaLnBrk="1" hangingPunct="1">
              <a:lnSpc>
                <a:spcPct val="90000"/>
              </a:lnSpc>
              <a:spcBef>
                <a:spcPts val="1200"/>
              </a:spcBef>
            </a:pPr>
            <a:r>
              <a:rPr lang="en-US" noProof="0" dirty="0">
                <a:latin typeface="+mn-lt"/>
              </a:rPr>
              <a:t>Ease of wear</a:t>
            </a:r>
            <a:endParaRPr lang="en-US" sz="1400" noProof="0" dirty="0">
              <a:latin typeface="+mn-lt"/>
            </a:endParaRPr>
          </a:p>
          <a:p>
            <a:pPr lvl="1" eaLnBrk="1" hangingPunct="1">
              <a:lnSpc>
                <a:spcPct val="90000"/>
              </a:lnSpc>
              <a:buFont typeface="Wingdings" pitchFamily="2" charset="2"/>
              <a:buChar char="§"/>
            </a:pPr>
            <a:r>
              <a:rPr lang="en-US" sz="2400" noProof="0" dirty="0">
                <a:solidFill>
                  <a:schemeClr val="tx1"/>
                </a:solidFill>
                <a:latin typeface="+mn-lt"/>
                <a:ea typeface="ＭＳ Ｐゴシック" charset="0"/>
              </a:rPr>
              <a:t>How easy is it to remove the electronic gadgetry and replace it?</a:t>
            </a:r>
            <a:r>
              <a:rPr lang="en-US" noProof="0" dirty="0">
                <a:solidFill>
                  <a:schemeClr val="tx1"/>
                </a:solidFill>
                <a:latin typeface="+mn-lt"/>
                <a:ea typeface="ＭＳ Ｐゴシック" charset="0"/>
              </a:rPr>
              <a:t> </a:t>
            </a:r>
            <a:endParaRPr lang="en-US" sz="1400" noProof="0" dirty="0">
              <a:solidFill>
                <a:schemeClr val="tx1"/>
              </a:solidFill>
              <a:latin typeface="+mn-lt"/>
              <a:ea typeface="ＭＳ Ｐゴシック" charset="0"/>
            </a:endParaRPr>
          </a:p>
          <a:p>
            <a:pPr eaLnBrk="1" hangingPunct="1">
              <a:lnSpc>
                <a:spcPct val="90000"/>
              </a:lnSpc>
              <a:spcBef>
                <a:spcPts val="1200"/>
              </a:spcBef>
            </a:pPr>
            <a:r>
              <a:rPr lang="en-US" noProof="0" dirty="0">
                <a:latin typeface="+mn-lt"/>
              </a:rPr>
              <a:t>Usability</a:t>
            </a:r>
            <a:endParaRPr lang="en-US" sz="1400" noProof="0" dirty="0">
              <a:latin typeface="+mn-lt"/>
            </a:endParaRPr>
          </a:p>
          <a:p>
            <a:pPr lvl="1" eaLnBrk="1" hangingPunct="1">
              <a:lnSpc>
                <a:spcPct val="90000"/>
              </a:lnSpc>
              <a:buFont typeface="Wingdings" pitchFamily="2" charset="2"/>
              <a:buChar char="§"/>
            </a:pPr>
            <a:r>
              <a:rPr lang="en-US" sz="2400" noProof="0" dirty="0">
                <a:solidFill>
                  <a:schemeClr val="tx1"/>
                </a:solidFill>
                <a:latin typeface="+mn-lt"/>
                <a:ea typeface="ＭＳ Ｐゴシック" charset="0"/>
              </a:rPr>
              <a:t>How does the user control the devices that are embedded in the clothing?</a:t>
            </a:r>
          </a:p>
        </p:txBody>
      </p:sp>
      <p:sp>
        <p:nvSpPr>
          <p:cNvPr id="4" name="Footer Placeholder 3">
            <a:extLst>
              <a:ext uri="{FF2B5EF4-FFF2-40B4-BE49-F238E27FC236}">
                <a16:creationId xmlns:a16="http://schemas.microsoft.com/office/drawing/2014/main" id="{1C10B434-918D-9141-B7D2-ACB4B212070F}"/>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E355DAFD-0CD3-5D44-8B8E-0CC309C17829}"/>
              </a:ext>
            </a:extLst>
          </p:cNvPr>
          <p:cNvSpPr>
            <a:spLocks noGrp="1"/>
          </p:cNvSpPr>
          <p:nvPr>
            <p:ph type="sldNum" sz="quarter" idx="12"/>
          </p:nvPr>
        </p:nvSpPr>
        <p:spPr/>
        <p:txBody>
          <a:bodyPr/>
          <a:lstStyle/>
          <a:p>
            <a:fld id="{A7EA2D8D-44E5-43C4-BBA1-AE3E32EF0894}" type="slidenum">
              <a:rPr lang="en-GB" smtClean="0"/>
              <a:t>41</a:t>
            </a:fld>
            <a:endParaRPr lang="en-GB" dirty="0"/>
          </a:p>
        </p:txBody>
      </p:sp>
    </p:spTree>
    <p:extLst>
      <p:ext uri="{BB962C8B-B14F-4D97-AF65-F5344CB8AC3E}">
        <p14:creationId xmlns:p14="http://schemas.microsoft.com/office/powerpoint/2010/main" val="32923689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300" name="Rectangle 2"/>
          <p:cNvSpPr>
            <a:spLocks noGrp="1" noChangeArrowheads="1"/>
          </p:cNvSpPr>
          <p:nvPr>
            <p:ph type="title" idx="4294967295"/>
          </p:nvPr>
        </p:nvSpPr>
        <p:spPr/>
        <p:txBody>
          <a:bodyPr/>
          <a:lstStyle/>
          <a:p>
            <a:pPr eaLnBrk="1" hangingPunct="1"/>
            <a:r>
              <a:rPr lang="en-US" noProof="0" dirty="0">
                <a:latin typeface="+mn-lt"/>
              </a:rPr>
              <a:t>Robots</a:t>
            </a:r>
          </a:p>
        </p:txBody>
      </p:sp>
      <p:sp>
        <p:nvSpPr>
          <p:cNvPr id="183301" name="Rectangle 3"/>
          <p:cNvSpPr>
            <a:spLocks noGrp="1" noChangeArrowheads="1"/>
          </p:cNvSpPr>
          <p:nvPr>
            <p:ph type="body" idx="4294967295"/>
          </p:nvPr>
        </p:nvSpPr>
        <p:spPr/>
        <p:txBody>
          <a:bodyPr>
            <a:normAutofit fontScale="92500" lnSpcReduction="10000"/>
          </a:bodyPr>
          <a:lstStyle/>
          <a:p>
            <a:pPr marL="0" indent="0" eaLnBrk="1" hangingPunct="1">
              <a:lnSpc>
                <a:spcPct val="90000"/>
              </a:lnSpc>
              <a:buNone/>
            </a:pPr>
            <a:r>
              <a:rPr lang="en-US" sz="3600" noProof="0" dirty="0">
                <a:latin typeface="Calibri" panose="020F0502020204030204" pitchFamily="34" charset="0"/>
              </a:rPr>
              <a:t>Main types </a:t>
            </a:r>
          </a:p>
          <a:p>
            <a:pPr eaLnBrk="1" hangingPunct="1">
              <a:lnSpc>
                <a:spcPct val="90000"/>
              </a:lnSpc>
            </a:pPr>
            <a:endParaRPr lang="en-US" sz="1200" noProof="0" dirty="0">
              <a:latin typeface="Calibri" panose="020F0502020204030204" pitchFamily="34" charset="0"/>
            </a:endParaRPr>
          </a:p>
          <a:p>
            <a:pPr>
              <a:lnSpc>
                <a:spcPct val="90000"/>
              </a:lnSpc>
            </a:pPr>
            <a:r>
              <a:rPr lang="en-US" sz="2800" noProof="0" dirty="0">
                <a:solidFill>
                  <a:schemeClr val="tx1"/>
                </a:solidFill>
                <a:latin typeface="Calibri" panose="020F0502020204030204" pitchFamily="34" charset="0"/>
                <a:ea typeface="ＭＳ Ｐゴシック" charset="0"/>
              </a:rPr>
              <a:t>Remote robots used in hazardous settings</a:t>
            </a:r>
          </a:p>
          <a:p>
            <a:pPr lvl="1">
              <a:lnSpc>
                <a:spcPct val="90000"/>
              </a:lnSpc>
              <a:spcBef>
                <a:spcPts val="600"/>
              </a:spcBef>
              <a:buFont typeface="Wingdings" pitchFamily="2" charset="2"/>
              <a:buChar char="§"/>
            </a:pPr>
            <a:r>
              <a:rPr lang="en-US" sz="2400" noProof="0" dirty="0">
                <a:solidFill>
                  <a:schemeClr val="tx1"/>
                </a:solidFill>
                <a:latin typeface="Calibri" panose="020F0502020204030204" pitchFamily="34" charset="0"/>
              </a:rPr>
              <a:t>Can be controlled to investigate bombs and other dangerous materials</a:t>
            </a:r>
            <a:endParaRPr lang="en-US" sz="2400" noProof="0" dirty="0">
              <a:solidFill>
                <a:schemeClr val="tx1"/>
              </a:solidFill>
              <a:latin typeface="Calibri" panose="020F0502020204030204" pitchFamily="34" charset="0"/>
              <a:ea typeface="ＭＳ Ｐゴシック" charset="0"/>
            </a:endParaRPr>
          </a:p>
          <a:p>
            <a:pPr>
              <a:lnSpc>
                <a:spcPct val="90000"/>
              </a:lnSpc>
              <a:spcBef>
                <a:spcPts val="1200"/>
              </a:spcBef>
            </a:pPr>
            <a:r>
              <a:rPr lang="en-US" sz="2800" noProof="0" dirty="0">
                <a:solidFill>
                  <a:schemeClr val="tx1"/>
                </a:solidFill>
                <a:latin typeface="Calibri" panose="020F0502020204030204" pitchFamily="34" charset="0"/>
                <a:ea typeface="ＭＳ Ｐゴシック" charset="0"/>
              </a:rPr>
              <a:t>Domestic robots helping around the house</a:t>
            </a:r>
          </a:p>
          <a:p>
            <a:pPr lvl="1">
              <a:lnSpc>
                <a:spcPct val="90000"/>
              </a:lnSpc>
              <a:spcBef>
                <a:spcPts val="6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Can pick up objects and do daily chores like vacuuming</a:t>
            </a:r>
          </a:p>
          <a:p>
            <a:pPr>
              <a:lnSpc>
                <a:spcPct val="90000"/>
              </a:lnSpc>
              <a:spcBef>
                <a:spcPts val="1200"/>
              </a:spcBef>
            </a:pPr>
            <a:r>
              <a:rPr lang="en-US" sz="2800" noProof="0" dirty="0">
                <a:solidFill>
                  <a:schemeClr val="tx1"/>
                </a:solidFill>
                <a:latin typeface="Calibri" panose="020F0502020204030204" pitchFamily="34" charset="0"/>
                <a:ea typeface="ＭＳ Ｐゴシック" charset="0"/>
              </a:rPr>
              <a:t>Pet robots as human companions </a:t>
            </a:r>
          </a:p>
          <a:p>
            <a:pPr lvl="1">
              <a:lnSpc>
                <a:spcPct val="90000"/>
              </a:lnSpc>
              <a:spcBef>
                <a:spcPts val="600"/>
              </a:spcBef>
              <a:buFont typeface="Wingdings" pitchFamily="2" charset="2"/>
              <a:buChar char="§"/>
            </a:pPr>
            <a:r>
              <a:rPr lang="en-US" sz="2400" noProof="0" dirty="0">
                <a:solidFill>
                  <a:schemeClr val="tx1"/>
                </a:solidFill>
                <a:latin typeface="Calibri" panose="020F0502020204030204" pitchFamily="34" charset="0"/>
              </a:rPr>
              <a:t>Have therapeutic qualities, helping to reduce stress and loneliness</a:t>
            </a:r>
            <a:endParaRPr lang="en-US" sz="2400" noProof="0" dirty="0">
              <a:solidFill>
                <a:schemeClr val="tx1"/>
              </a:solidFill>
              <a:latin typeface="Calibri" panose="020F0502020204030204" pitchFamily="34" charset="0"/>
              <a:ea typeface="ＭＳ Ｐゴシック" charset="0"/>
            </a:endParaRPr>
          </a:p>
          <a:p>
            <a:pPr>
              <a:lnSpc>
                <a:spcPct val="90000"/>
              </a:lnSpc>
              <a:spcBef>
                <a:spcPts val="1200"/>
              </a:spcBef>
            </a:pPr>
            <a:r>
              <a:rPr lang="en-US" sz="2800" noProof="0" dirty="0">
                <a:solidFill>
                  <a:schemeClr val="tx1"/>
                </a:solidFill>
                <a:latin typeface="Calibri" panose="020F0502020204030204" pitchFamily="34" charset="0"/>
                <a:ea typeface="ＭＳ Ｐゴシック" charset="0"/>
              </a:rPr>
              <a:t>Sociable robots that work collaboratively with humans </a:t>
            </a:r>
          </a:p>
          <a:p>
            <a:pPr lvl="1">
              <a:lnSpc>
                <a:spcPct val="90000"/>
              </a:lnSpc>
              <a:spcBef>
                <a:spcPts val="6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Encourage social behaviors</a:t>
            </a:r>
            <a:endParaRPr lang="en-US" sz="2400" noProof="0" dirty="0">
              <a:latin typeface="Calibri" panose="020F0502020204030204" pitchFamily="34" charset="0"/>
              <a:ea typeface="ＭＳ Ｐゴシック" charset="0"/>
            </a:endParaRPr>
          </a:p>
          <a:p>
            <a:pPr eaLnBrk="1" hangingPunct="1">
              <a:lnSpc>
                <a:spcPct val="90000"/>
              </a:lnSpc>
            </a:pPr>
            <a:endParaRPr lang="en-US" sz="2800" noProof="0" dirty="0">
              <a:latin typeface="Liberation Sans"/>
            </a:endParaRPr>
          </a:p>
        </p:txBody>
      </p:sp>
      <p:sp>
        <p:nvSpPr>
          <p:cNvPr id="4" name="Footer Placeholder 3">
            <a:extLst>
              <a:ext uri="{FF2B5EF4-FFF2-40B4-BE49-F238E27FC236}">
                <a16:creationId xmlns:a16="http://schemas.microsoft.com/office/drawing/2014/main" id="{C148796D-C142-EE48-A3E1-2D2E86B98BE9}"/>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AC19C727-A78A-5341-AE42-62A414602506}"/>
              </a:ext>
            </a:extLst>
          </p:cNvPr>
          <p:cNvSpPr>
            <a:spLocks noGrp="1"/>
          </p:cNvSpPr>
          <p:nvPr>
            <p:ph type="sldNum" sz="quarter" idx="12"/>
          </p:nvPr>
        </p:nvSpPr>
        <p:spPr/>
        <p:txBody>
          <a:bodyPr/>
          <a:lstStyle/>
          <a:p>
            <a:fld id="{A7EA2D8D-44E5-43C4-BBA1-AE3E32EF0894}" type="slidenum">
              <a:rPr lang="en-GB" smtClean="0"/>
              <a:t>42</a:t>
            </a:fld>
            <a:endParaRPr lang="en-GB" dirty="0"/>
          </a:p>
        </p:txBody>
      </p:sp>
    </p:spTree>
    <p:extLst>
      <p:ext uri="{BB962C8B-B14F-4D97-AF65-F5344CB8AC3E}">
        <p14:creationId xmlns:p14="http://schemas.microsoft.com/office/powerpoint/2010/main" val="18375246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50" name="Rectangle 2"/>
          <p:cNvSpPr>
            <a:spLocks noGrp="1" noChangeArrowheads="1"/>
          </p:cNvSpPr>
          <p:nvPr>
            <p:ph type="title" idx="4294967295"/>
          </p:nvPr>
        </p:nvSpPr>
        <p:spPr/>
        <p:txBody>
          <a:bodyPr/>
          <a:lstStyle/>
          <a:p>
            <a:pPr eaLnBrk="1" hangingPunct="1"/>
            <a:r>
              <a:rPr lang="en-US" noProof="0" dirty="0">
                <a:latin typeface="+mn-lt"/>
              </a:rPr>
              <a:t>Social robots: Mel and Paro</a:t>
            </a:r>
          </a:p>
        </p:txBody>
      </p:sp>
      <p:pic>
        <p:nvPicPr>
          <p:cNvPr id="4" name="Picture 3" descr="Photos depict Left: Mel, the penguin robot, designed to host activities; right: Japan's Paro, an interactive seal, designed as a companion, primarily for the elderly and sick children &#10;Source: (left) Image courtesy of Mitsubishi Electric Research Labs. (right)."/>
          <p:cNvPicPr>
            <a:picLocks noChangeAspect="1"/>
          </p:cNvPicPr>
          <p:nvPr/>
        </p:nvPicPr>
        <p:blipFill>
          <a:blip r:embed="rId3"/>
          <a:stretch>
            <a:fillRect/>
          </a:stretch>
        </p:blipFill>
        <p:spPr>
          <a:xfrm>
            <a:off x="625476" y="3068960"/>
            <a:ext cx="8105067" cy="2778224"/>
          </a:xfrm>
          <a:prstGeom prst="rect">
            <a:avLst/>
          </a:prstGeom>
        </p:spPr>
      </p:pic>
      <p:sp>
        <p:nvSpPr>
          <p:cNvPr id="185351" name="Rectangle 3"/>
          <p:cNvSpPr>
            <a:spLocks noGrp="1" noChangeArrowheads="1"/>
          </p:cNvSpPr>
          <p:nvPr>
            <p:ph type="body" idx="4294967295"/>
          </p:nvPr>
        </p:nvSpPr>
        <p:spPr>
          <a:xfrm>
            <a:off x="563210" y="1556792"/>
            <a:ext cx="8229600" cy="1872207"/>
          </a:xfrm>
        </p:spPr>
        <p:txBody>
          <a:bodyPr>
            <a:normAutofit/>
          </a:bodyPr>
          <a:lstStyle/>
          <a:p>
            <a:r>
              <a:rPr lang="en-US" sz="2800" noProof="0" dirty="0">
                <a:latin typeface="Calibri" panose="020F0502020204030204" pitchFamily="34" charset="0"/>
              </a:rPr>
              <a:t>Cute and cuddly</a:t>
            </a:r>
          </a:p>
          <a:p>
            <a:r>
              <a:rPr lang="en-US" sz="2800" noProof="0" dirty="0">
                <a:latin typeface="Calibri" panose="020F0502020204030204" pitchFamily="34" charset="0"/>
              </a:rPr>
              <a:t>Can open and close eyes and make sounds and movements</a:t>
            </a:r>
          </a:p>
        </p:txBody>
      </p:sp>
      <p:sp>
        <p:nvSpPr>
          <p:cNvPr id="5" name="Footer Placeholder 4">
            <a:extLst>
              <a:ext uri="{FF2B5EF4-FFF2-40B4-BE49-F238E27FC236}">
                <a16:creationId xmlns:a16="http://schemas.microsoft.com/office/drawing/2014/main" id="{20999FC5-9844-F74E-9AEC-D60632154329}"/>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A8BF77D0-2706-0C45-97A4-1BDF71D925C6}"/>
              </a:ext>
            </a:extLst>
          </p:cNvPr>
          <p:cNvSpPr>
            <a:spLocks noGrp="1"/>
          </p:cNvSpPr>
          <p:nvPr>
            <p:ph type="sldNum" sz="quarter" idx="12"/>
          </p:nvPr>
        </p:nvSpPr>
        <p:spPr/>
        <p:txBody>
          <a:bodyPr/>
          <a:lstStyle/>
          <a:p>
            <a:fld id="{A7EA2D8D-44E5-43C4-BBA1-AE3E32EF0894}" type="slidenum">
              <a:rPr lang="en-GB" smtClean="0"/>
              <a:t>43</a:t>
            </a:fld>
            <a:endParaRPr lang="en-GB" dirty="0"/>
          </a:p>
        </p:txBody>
      </p:sp>
      <p:sp>
        <p:nvSpPr>
          <p:cNvPr id="2" name="Rectangle 1">
            <a:extLst>
              <a:ext uri="{FF2B5EF4-FFF2-40B4-BE49-F238E27FC236}">
                <a16:creationId xmlns:a16="http://schemas.microsoft.com/office/drawing/2014/main" id="{780AE262-16D1-094F-9085-002CA4F413A2}"/>
              </a:ext>
            </a:extLst>
          </p:cNvPr>
          <p:cNvSpPr/>
          <p:nvPr/>
        </p:nvSpPr>
        <p:spPr>
          <a:xfrm>
            <a:off x="625476" y="5892581"/>
            <a:ext cx="8061324" cy="369332"/>
          </a:xfrm>
          <a:prstGeom prst="rect">
            <a:avLst/>
          </a:prstGeom>
        </p:spPr>
        <p:txBody>
          <a:bodyPr wrap="square">
            <a:spAutoFit/>
          </a:bodyPr>
          <a:lstStyle/>
          <a:p>
            <a:r>
              <a:rPr lang="en-US" i="1" dirty="0"/>
              <a:t>Source</a:t>
            </a:r>
            <a:r>
              <a:rPr lang="en-US" dirty="0"/>
              <a:t>: Images courtesy of Mitsubishi Electric Research Labs.</a:t>
            </a:r>
          </a:p>
        </p:txBody>
      </p:sp>
    </p:spTree>
    <p:extLst>
      <p:ext uri="{BB962C8B-B14F-4D97-AF65-F5344CB8AC3E}">
        <p14:creationId xmlns:p14="http://schemas.microsoft.com/office/powerpoint/2010/main" val="19139491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noProof="0" dirty="0">
                <a:latin typeface="+mn-lt"/>
              </a:rPr>
              <a:t>Drones</a:t>
            </a:r>
          </a:p>
        </p:txBody>
      </p:sp>
      <p:sp>
        <p:nvSpPr>
          <p:cNvPr id="6" name="Content Placeholder 5"/>
          <p:cNvSpPr>
            <a:spLocks noGrp="1"/>
          </p:cNvSpPr>
          <p:nvPr>
            <p:ph idx="1"/>
          </p:nvPr>
        </p:nvSpPr>
        <p:spPr/>
        <p:txBody>
          <a:bodyPr>
            <a:normAutofit fontScale="85000" lnSpcReduction="20000"/>
          </a:bodyPr>
          <a:lstStyle/>
          <a:p>
            <a:r>
              <a:rPr lang="en-US" noProof="0" dirty="0">
                <a:latin typeface="Calibri" panose="020F0502020204030204" pitchFamily="34" charset="0"/>
              </a:rPr>
              <a:t>Unmanned aircraft that are controlled remotely and used in a number of contexts</a:t>
            </a:r>
            <a:endParaRPr lang="en-US" sz="1900" noProof="0" dirty="0">
              <a:latin typeface="Calibri" panose="020F0502020204030204" pitchFamily="34" charset="0"/>
            </a:endParaRPr>
          </a:p>
          <a:p>
            <a:pPr lvl="1">
              <a:spcBef>
                <a:spcPts val="600"/>
              </a:spcBef>
              <a:buFont typeface="Wingdings" pitchFamily="2" charset="2"/>
              <a:buChar char="§"/>
            </a:pPr>
            <a:r>
              <a:rPr lang="en-US" noProof="0" dirty="0">
                <a:solidFill>
                  <a:schemeClr val="tx1"/>
                </a:solidFill>
                <a:latin typeface="Calibri" panose="020F0502020204030204" pitchFamily="34" charset="0"/>
              </a:rPr>
              <a:t>For example, entertainment, such as carrying drinks and food to people at festivals and parties </a:t>
            </a:r>
            <a:endParaRPr lang="en-US" sz="1300" noProof="0" dirty="0">
              <a:solidFill>
                <a:schemeClr val="tx1"/>
              </a:solidFill>
              <a:latin typeface="Calibri" panose="020F0502020204030204" pitchFamily="34" charset="0"/>
            </a:endParaRPr>
          </a:p>
          <a:p>
            <a:pPr lvl="1">
              <a:buFont typeface="Wingdings" pitchFamily="2" charset="2"/>
              <a:buChar char="§"/>
            </a:pPr>
            <a:r>
              <a:rPr lang="en-US" noProof="0" dirty="0">
                <a:solidFill>
                  <a:schemeClr val="tx1"/>
                </a:solidFill>
                <a:latin typeface="Calibri" panose="020F0502020204030204" pitchFamily="34" charset="0"/>
              </a:rPr>
              <a:t>Agricultural applications, such as flying them over vineyards and fields to collect data about crops, which is useful to farmers</a:t>
            </a:r>
            <a:endParaRPr lang="en-US" sz="1300" noProof="0" dirty="0">
              <a:solidFill>
                <a:schemeClr val="tx1"/>
              </a:solidFill>
              <a:latin typeface="Calibri" panose="020F0502020204030204" pitchFamily="34" charset="0"/>
            </a:endParaRPr>
          </a:p>
          <a:p>
            <a:pPr lvl="1">
              <a:buFont typeface="Wingdings" pitchFamily="2" charset="2"/>
              <a:buChar char="§"/>
            </a:pPr>
            <a:r>
              <a:rPr lang="en-US" noProof="0" dirty="0">
                <a:solidFill>
                  <a:schemeClr val="tx1"/>
                </a:solidFill>
                <a:latin typeface="Calibri" panose="020F0502020204030204" pitchFamily="34" charset="0"/>
              </a:rPr>
              <a:t>Helping to track poachers in wildlife parks in </a:t>
            </a:r>
            <a:r>
              <a:rPr lang="en-US" dirty="0">
                <a:solidFill>
                  <a:schemeClr val="tx1"/>
                </a:solidFill>
                <a:latin typeface="Calibri" panose="020F0502020204030204" pitchFamily="34" charset="0"/>
              </a:rPr>
              <a:t>Africa</a:t>
            </a:r>
            <a:endParaRPr lang="en-US" sz="1300" noProof="0" dirty="0">
              <a:solidFill>
                <a:schemeClr val="tx1"/>
              </a:solidFill>
              <a:latin typeface="Calibri" panose="020F0502020204030204" pitchFamily="34" charset="0"/>
            </a:endParaRPr>
          </a:p>
          <a:p>
            <a:pPr>
              <a:spcBef>
                <a:spcPts val="1800"/>
              </a:spcBef>
            </a:pPr>
            <a:r>
              <a:rPr lang="en-US" noProof="0" dirty="0">
                <a:latin typeface="Calibri" panose="020F0502020204030204" pitchFamily="34" charset="0"/>
              </a:rPr>
              <a:t>Can fly low and and stream photos to a ground station where images can be stitched together into maps </a:t>
            </a:r>
            <a:endParaRPr lang="en-US" sz="1700" noProof="0" dirty="0">
              <a:latin typeface="Calibri" panose="020F0502020204030204" pitchFamily="34" charset="0"/>
            </a:endParaRPr>
          </a:p>
          <a:p>
            <a:pPr>
              <a:spcBef>
                <a:spcPts val="1800"/>
              </a:spcBef>
            </a:pPr>
            <a:r>
              <a:rPr lang="en-US" noProof="0" dirty="0">
                <a:latin typeface="Calibri" panose="020F0502020204030204" pitchFamily="34" charset="0"/>
              </a:rPr>
              <a:t>Can be used to determine the health of a crop, or when it is the best time to harvest the crop</a:t>
            </a:r>
          </a:p>
          <a:p>
            <a:endParaRPr lang="en-US" noProof="0" dirty="0">
              <a:latin typeface="Liberation Sans"/>
            </a:endParaRPr>
          </a:p>
        </p:txBody>
      </p:sp>
      <p:sp>
        <p:nvSpPr>
          <p:cNvPr id="2" name="Footer Placeholder 1">
            <a:extLst>
              <a:ext uri="{FF2B5EF4-FFF2-40B4-BE49-F238E27FC236}">
                <a16:creationId xmlns:a16="http://schemas.microsoft.com/office/drawing/2014/main" id="{46D879BF-1DD0-3746-B195-6CF2FE850122}"/>
              </a:ext>
            </a:extLst>
          </p:cNvPr>
          <p:cNvSpPr>
            <a:spLocks noGrp="1"/>
          </p:cNvSpPr>
          <p:nvPr>
            <p:ph type="ftr" sz="quarter" idx="11"/>
          </p:nvPr>
        </p:nvSpPr>
        <p:spPr/>
        <p:txBody>
          <a:bodyPr/>
          <a:lstStyle/>
          <a:p>
            <a:r>
              <a:rPr lang="en-GB" dirty="0"/>
              <a:t>www.id-book.com</a:t>
            </a:r>
          </a:p>
        </p:txBody>
      </p:sp>
      <p:sp>
        <p:nvSpPr>
          <p:cNvPr id="3" name="Slide Number Placeholder 2">
            <a:extLst>
              <a:ext uri="{FF2B5EF4-FFF2-40B4-BE49-F238E27FC236}">
                <a16:creationId xmlns:a16="http://schemas.microsoft.com/office/drawing/2014/main" id="{566698ED-378D-D04B-82E4-55C8309503AB}"/>
              </a:ext>
            </a:extLst>
          </p:cNvPr>
          <p:cNvSpPr>
            <a:spLocks noGrp="1"/>
          </p:cNvSpPr>
          <p:nvPr>
            <p:ph type="sldNum" sz="quarter" idx="12"/>
          </p:nvPr>
        </p:nvSpPr>
        <p:spPr/>
        <p:txBody>
          <a:bodyPr/>
          <a:lstStyle/>
          <a:p>
            <a:fld id="{A7EA2D8D-44E5-43C4-BBA1-AE3E32EF0894}" type="slidenum">
              <a:rPr lang="en-GB" smtClean="0"/>
              <a:t>44</a:t>
            </a:fld>
            <a:endParaRPr lang="en-GB" dirty="0"/>
          </a:p>
        </p:txBody>
      </p:sp>
    </p:spTree>
    <p:extLst>
      <p:ext uri="{BB962C8B-B14F-4D97-AF65-F5344CB8AC3E}">
        <p14:creationId xmlns:p14="http://schemas.microsoft.com/office/powerpoint/2010/main" val="25014620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16758" y="274638"/>
            <a:ext cx="6510481" cy="1143000"/>
          </a:xfrm>
        </p:spPr>
        <p:txBody>
          <a:bodyPr>
            <a:normAutofit fontScale="90000"/>
          </a:bodyPr>
          <a:lstStyle/>
          <a:p>
            <a:r>
              <a:rPr lang="en-US" noProof="0" dirty="0">
                <a:latin typeface="+mn-lt"/>
              </a:rPr>
              <a:t>Drone being used to survey the state of a vineyard</a:t>
            </a:r>
          </a:p>
        </p:txBody>
      </p:sp>
      <p:pic>
        <p:nvPicPr>
          <p:cNvPr id="4" name="Content Placeholder 3" descr="Photo depicts a drone being used to survey the state of a vineyard."/>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316759" y="2035353"/>
            <a:ext cx="6510481" cy="3662145"/>
          </a:xfrm>
          <a:prstGeom prst="rect">
            <a:avLst/>
          </a:prstGeom>
        </p:spPr>
      </p:pic>
      <p:sp>
        <p:nvSpPr>
          <p:cNvPr id="3" name="Footer Placeholder 2">
            <a:extLst>
              <a:ext uri="{FF2B5EF4-FFF2-40B4-BE49-F238E27FC236}">
                <a16:creationId xmlns:a16="http://schemas.microsoft.com/office/drawing/2014/main" id="{CBC13D46-4519-4346-8B82-ACE3AA4E4DF5}"/>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899ECC86-421E-5949-AC10-7280076D0F66}"/>
              </a:ext>
            </a:extLst>
          </p:cNvPr>
          <p:cNvSpPr>
            <a:spLocks noGrp="1"/>
          </p:cNvSpPr>
          <p:nvPr>
            <p:ph type="sldNum" sz="quarter" idx="12"/>
          </p:nvPr>
        </p:nvSpPr>
        <p:spPr/>
        <p:txBody>
          <a:bodyPr/>
          <a:lstStyle/>
          <a:p>
            <a:fld id="{A7EA2D8D-44E5-43C4-BBA1-AE3E32EF0894}" type="slidenum">
              <a:rPr lang="en-GB" smtClean="0"/>
              <a:t>45</a:t>
            </a:fld>
            <a:endParaRPr lang="en-GB" dirty="0"/>
          </a:p>
        </p:txBody>
      </p:sp>
    </p:spTree>
    <p:extLst>
      <p:ext uri="{BB962C8B-B14F-4D97-AF65-F5344CB8AC3E}">
        <p14:creationId xmlns:p14="http://schemas.microsoft.com/office/powerpoint/2010/main" val="37352328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6" name="Rectangle 2"/>
          <p:cNvSpPr>
            <a:spLocks noGrp="1" noChangeArrowheads="1"/>
          </p:cNvSpPr>
          <p:nvPr>
            <p:ph type="title" idx="4294967295"/>
          </p:nvPr>
        </p:nvSpPr>
        <p:spPr/>
        <p:txBody>
          <a:bodyPr>
            <a:normAutofit fontScale="90000"/>
          </a:bodyPr>
          <a:lstStyle/>
          <a:p>
            <a:pPr eaLnBrk="1" hangingPunct="1"/>
            <a:r>
              <a:rPr lang="en-US" noProof="0" dirty="0">
                <a:latin typeface="+mn-lt"/>
              </a:rPr>
              <a:t>Research and design considerations</a:t>
            </a:r>
          </a:p>
        </p:txBody>
      </p:sp>
      <p:sp>
        <p:nvSpPr>
          <p:cNvPr id="187397" name="Rectangle 3"/>
          <p:cNvSpPr>
            <a:spLocks noGrp="1" noChangeArrowheads="1"/>
          </p:cNvSpPr>
          <p:nvPr>
            <p:ph type="body" idx="4294967295"/>
          </p:nvPr>
        </p:nvSpPr>
        <p:spPr/>
        <p:txBody>
          <a:bodyPr>
            <a:normAutofit fontScale="92500"/>
          </a:bodyPr>
          <a:lstStyle/>
          <a:p>
            <a:pPr eaLnBrk="1" hangingPunct="1">
              <a:lnSpc>
                <a:spcPct val="90000"/>
              </a:lnSpc>
            </a:pPr>
            <a:r>
              <a:rPr lang="en-US" sz="2600" noProof="0" dirty="0">
                <a:latin typeface="Calibri" panose="020F0502020204030204" pitchFamily="34" charset="0"/>
              </a:rPr>
              <a:t>How do humans react to physical robots designed to exhibit behaviors (for example,  making facial expressions) compared with virtual ones?</a:t>
            </a:r>
            <a:endParaRPr lang="en-US" sz="1300" noProof="0" dirty="0">
              <a:latin typeface="Calibri" panose="020F0502020204030204" pitchFamily="34" charset="0"/>
            </a:endParaRPr>
          </a:p>
          <a:p>
            <a:pPr eaLnBrk="1" hangingPunct="1">
              <a:lnSpc>
                <a:spcPct val="90000"/>
              </a:lnSpc>
              <a:spcBef>
                <a:spcPts val="1200"/>
              </a:spcBef>
            </a:pPr>
            <a:r>
              <a:rPr lang="en-US" sz="2600" noProof="0" dirty="0">
                <a:latin typeface="Calibri" panose="020F0502020204030204" pitchFamily="34" charset="0"/>
              </a:rPr>
              <a:t>Should robots be designed to be human-like or look like and behave like robots that serve a clearly-defined purpose?</a:t>
            </a:r>
            <a:endParaRPr lang="en-US" sz="1300" noProof="0" dirty="0">
              <a:latin typeface="Calibri" panose="020F0502020204030204" pitchFamily="34" charset="0"/>
            </a:endParaRPr>
          </a:p>
          <a:p>
            <a:pPr eaLnBrk="1" hangingPunct="1">
              <a:lnSpc>
                <a:spcPct val="90000"/>
              </a:lnSpc>
              <a:spcBef>
                <a:spcPts val="1200"/>
              </a:spcBef>
            </a:pPr>
            <a:r>
              <a:rPr lang="en-US" sz="2600" noProof="0" dirty="0">
                <a:latin typeface="Calibri" panose="020F0502020204030204" pitchFamily="34" charset="0"/>
              </a:rPr>
              <a:t>Should the interaction be designed to enable people to interact with the robot as if it was another human being or more human-computer-like (for example, pressing buttons to issue commands)? </a:t>
            </a:r>
            <a:endParaRPr lang="en-US" sz="1400" noProof="0" dirty="0">
              <a:latin typeface="Calibri" panose="020F0502020204030204" pitchFamily="34" charset="0"/>
            </a:endParaRPr>
          </a:p>
          <a:p>
            <a:pPr>
              <a:lnSpc>
                <a:spcPct val="90000"/>
              </a:lnSpc>
              <a:spcBef>
                <a:spcPts val="1200"/>
              </a:spcBef>
            </a:pPr>
            <a:r>
              <a:rPr lang="en-US" sz="2600" noProof="0" dirty="0">
                <a:latin typeface="Calibri" panose="020F0502020204030204" pitchFamily="34" charset="0"/>
              </a:rPr>
              <a:t>Is it acceptable to use unmanned drones to take a series of images or videos of fields, towns, and private property without permission or people knowing what is happening?</a:t>
            </a:r>
          </a:p>
          <a:p>
            <a:pPr eaLnBrk="1" hangingPunct="1">
              <a:lnSpc>
                <a:spcPct val="90000"/>
              </a:lnSpc>
            </a:pPr>
            <a:endParaRPr lang="en-US" sz="2800" noProof="0" dirty="0">
              <a:latin typeface="Liberation Sans"/>
            </a:endParaRPr>
          </a:p>
        </p:txBody>
      </p:sp>
      <p:sp>
        <p:nvSpPr>
          <p:cNvPr id="4" name="Footer Placeholder 3">
            <a:extLst>
              <a:ext uri="{FF2B5EF4-FFF2-40B4-BE49-F238E27FC236}">
                <a16:creationId xmlns:a16="http://schemas.microsoft.com/office/drawing/2014/main" id="{C44C51FE-C48C-8747-B1F7-11DEF4997B81}"/>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13492E03-EDDB-804B-BCC5-EA9C874A6F90}"/>
              </a:ext>
            </a:extLst>
          </p:cNvPr>
          <p:cNvSpPr>
            <a:spLocks noGrp="1"/>
          </p:cNvSpPr>
          <p:nvPr>
            <p:ph type="sldNum" sz="quarter" idx="12"/>
          </p:nvPr>
        </p:nvSpPr>
        <p:spPr/>
        <p:txBody>
          <a:bodyPr/>
          <a:lstStyle/>
          <a:p>
            <a:fld id="{A7EA2D8D-44E5-43C4-BBA1-AE3E32EF0894}" type="slidenum">
              <a:rPr lang="en-GB" smtClean="0"/>
              <a:t>46</a:t>
            </a:fld>
            <a:endParaRPr lang="en-GB" dirty="0"/>
          </a:p>
        </p:txBody>
      </p:sp>
    </p:spTree>
    <p:extLst>
      <p:ext uri="{BB962C8B-B14F-4D97-AF65-F5344CB8AC3E}">
        <p14:creationId xmlns:p14="http://schemas.microsoft.com/office/powerpoint/2010/main" val="38814340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4" name="Title 1"/>
          <p:cNvSpPr>
            <a:spLocks noGrp="1"/>
          </p:cNvSpPr>
          <p:nvPr>
            <p:ph type="title" idx="4294967295"/>
          </p:nvPr>
        </p:nvSpPr>
        <p:spPr/>
        <p:txBody>
          <a:bodyPr>
            <a:normAutofit/>
          </a:bodyPr>
          <a:lstStyle/>
          <a:p>
            <a:pPr eaLnBrk="1" hangingPunct="1"/>
            <a:r>
              <a:rPr lang="en-US" noProof="0" dirty="0">
                <a:latin typeface="+mn-lt"/>
              </a:rPr>
              <a:t>Brain-computer interfaces</a:t>
            </a:r>
          </a:p>
        </p:txBody>
      </p:sp>
      <p:sp>
        <p:nvSpPr>
          <p:cNvPr id="189445" name="Content Placeholder 2"/>
          <p:cNvSpPr>
            <a:spLocks noGrp="1"/>
          </p:cNvSpPr>
          <p:nvPr>
            <p:ph idx="4294967295"/>
          </p:nvPr>
        </p:nvSpPr>
        <p:spPr/>
        <p:txBody>
          <a:bodyPr>
            <a:normAutofit fontScale="92500"/>
          </a:bodyPr>
          <a:lstStyle/>
          <a:p>
            <a:pPr eaLnBrk="1" hangingPunct="1"/>
            <a:r>
              <a:rPr lang="en-US" sz="2800" noProof="0" dirty="0">
                <a:latin typeface="Calibri" panose="020F0502020204030204" pitchFamily="34" charset="0"/>
              </a:rPr>
              <a:t>Brain-computer interfaces (BCI) provide a communication pathway between a person</a:t>
            </a:r>
            <a:r>
              <a:rPr lang="en-US" altLang="ja-JP" sz="2800" noProof="0" dirty="0">
                <a:latin typeface="Calibri" panose="020F0502020204030204" pitchFamily="34" charset="0"/>
              </a:rPr>
              <a:t>’</a:t>
            </a:r>
            <a:r>
              <a:rPr lang="en-US" sz="2800" noProof="0" dirty="0">
                <a:latin typeface="Calibri" panose="020F0502020204030204" pitchFamily="34" charset="0"/>
              </a:rPr>
              <a:t>s brain waves and an external device, such as a cursor on a screen</a:t>
            </a:r>
            <a:endParaRPr lang="en-US" sz="1300" noProof="0" dirty="0">
              <a:latin typeface="Calibri" panose="020F0502020204030204" pitchFamily="34" charset="0"/>
            </a:endParaRPr>
          </a:p>
          <a:p>
            <a:pPr eaLnBrk="1" hangingPunct="1">
              <a:spcBef>
                <a:spcPts val="1200"/>
              </a:spcBef>
            </a:pPr>
            <a:r>
              <a:rPr lang="en-US" sz="2800" noProof="0" dirty="0">
                <a:latin typeface="Calibri" panose="020F0502020204030204" pitchFamily="34" charset="0"/>
              </a:rPr>
              <a:t>Person is trained to concentrate on the task, for example,  moving the cursor </a:t>
            </a:r>
            <a:endParaRPr lang="en-US" sz="1300" noProof="0" dirty="0">
              <a:latin typeface="Calibri" panose="020F0502020204030204" pitchFamily="34" charset="0"/>
            </a:endParaRPr>
          </a:p>
          <a:p>
            <a:pPr eaLnBrk="1" hangingPunct="1">
              <a:spcBef>
                <a:spcPts val="1200"/>
              </a:spcBef>
            </a:pPr>
            <a:r>
              <a:rPr lang="en-US" sz="2800" noProof="0" dirty="0">
                <a:latin typeface="Calibri" panose="020F0502020204030204" pitchFamily="34" charset="0"/>
              </a:rPr>
              <a:t>BCIs work through detecting changes in the neural functioning in the brain</a:t>
            </a:r>
            <a:endParaRPr lang="en-US" sz="1400" noProof="0" dirty="0">
              <a:latin typeface="Calibri" panose="020F0502020204030204" pitchFamily="34" charset="0"/>
            </a:endParaRPr>
          </a:p>
          <a:p>
            <a:pPr>
              <a:spcBef>
                <a:spcPts val="1200"/>
              </a:spcBef>
            </a:pPr>
            <a:r>
              <a:rPr lang="en-US" sz="2800" noProof="0" dirty="0">
                <a:latin typeface="Calibri" panose="020F0502020204030204" pitchFamily="34" charset="0"/>
              </a:rPr>
              <a:t>BCIs apps:</a:t>
            </a:r>
            <a:endParaRPr lang="en-US" sz="900" noProof="0" dirty="0">
              <a:latin typeface="Calibri" panose="020F0502020204030204" pitchFamily="34" charset="0"/>
            </a:endParaRPr>
          </a:p>
          <a:p>
            <a:pPr lvl="1">
              <a:buFont typeface="Wingdings" pitchFamily="2" charset="2"/>
              <a:buChar char="§"/>
            </a:pPr>
            <a:r>
              <a:rPr lang="en-US" sz="2400" noProof="0" dirty="0">
                <a:solidFill>
                  <a:schemeClr val="tx1"/>
                </a:solidFill>
                <a:latin typeface="Calibri" panose="020F0502020204030204" pitchFamily="34" charset="0"/>
              </a:rPr>
              <a:t>Games (for example, Brain Ball)</a:t>
            </a:r>
          </a:p>
          <a:p>
            <a:pPr lvl="1">
              <a:buFont typeface="Wingdings" pitchFamily="2" charset="2"/>
              <a:buChar char="§"/>
            </a:pPr>
            <a:r>
              <a:rPr lang="en-US" sz="2400" noProof="0" dirty="0">
                <a:solidFill>
                  <a:schemeClr val="tx1"/>
                </a:solidFill>
                <a:latin typeface="Calibri" panose="020F0502020204030204" pitchFamily="34" charset="0"/>
              </a:rPr>
              <a:t>Enable people who are paralyzed to control robots </a:t>
            </a:r>
          </a:p>
        </p:txBody>
      </p:sp>
      <p:sp>
        <p:nvSpPr>
          <p:cNvPr id="4" name="Footer Placeholder 3">
            <a:extLst>
              <a:ext uri="{FF2B5EF4-FFF2-40B4-BE49-F238E27FC236}">
                <a16:creationId xmlns:a16="http://schemas.microsoft.com/office/drawing/2014/main" id="{2074BBD1-BEEE-3848-9536-A19C1A676FE7}"/>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8492DF23-FA75-D748-907E-6352130DDD7C}"/>
              </a:ext>
            </a:extLst>
          </p:cNvPr>
          <p:cNvSpPr>
            <a:spLocks noGrp="1"/>
          </p:cNvSpPr>
          <p:nvPr>
            <p:ph type="sldNum" sz="quarter" idx="12"/>
          </p:nvPr>
        </p:nvSpPr>
        <p:spPr/>
        <p:txBody>
          <a:bodyPr/>
          <a:lstStyle/>
          <a:p>
            <a:fld id="{A7EA2D8D-44E5-43C4-BBA1-AE3E32EF0894}" type="slidenum">
              <a:rPr lang="en-GB" smtClean="0"/>
              <a:t>47</a:t>
            </a:fld>
            <a:endParaRPr lang="en-GB" dirty="0"/>
          </a:p>
        </p:txBody>
      </p:sp>
    </p:spTree>
    <p:extLst>
      <p:ext uri="{BB962C8B-B14F-4D97-AF65-F5344CB8AC3E}">
        <p14:creationId xmlns:p14="http://schemas.microsoft.com/office/powerpoint/2010/main" val="29678438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626563"/>
            <a:ext cx="8229600" cy="1143000"/>
          </a:xfrm>
        </p:spPr>
        <p:txBody>
          <a:bodyPr>
            <a:noAutofit/>
          </a:bodyPr>
          <a:lstStyle/>
          <a:p>
            <a:r>
              <a:rPr lang="en-US" sz="3600" noProof="0" dirty="0">
                <a:latin typeface="+mn-lt"/>
              </a:rPr>
              <a:t>A brain-computer interface being used by a woman who is paralyzed to select letters on the screen</a:t>
            </a:r>
          </a:p>
        </p:txBody>
      </p:sp>
      <p:pic>
        <p:nvPicPr>
          <p:cNvPr id="6" name="Content Placeholder 5" descr="Photo depicts the woman using a brain-computer interface who is paralyzed to select letters on a screen."/>
          <p:cNvPicPr>
            <a:picLocks noGrp="1" noChangeAspect="1"/>
          </p:cNvPicPr>
          <p:nvPr>
            <p:ph idx="1"/>
          </p:nvPr>
        </p:nvPicPr>
        <p:blipFill>
          <a:blip r:embed="rId3"/>
          <a:stretch>
            <a:fillRect/>
          </a:stretch>
        </p:blipFill>
        <p:spPr>
          <a:xfrm>
            <a:off x="1143000" y="2215106"/>
            <a:ext cx="6858000" cy="3695700"/>
          </a:xfrm>
          <a:prstGeom prst="rect">
            <a:avLst/>
          </a:prstGeom>
        </p:spPr>
      </p:pic>
      <p:sp>
        <p:nvSpPr>
          <p:cNvPr id="3" name="Footer Placeholder 2">
            <a:extLst>
              <a:ext uri="{FF2B5EF4-FFF2-40B4-BE49-F238E27FC236}">
                <a16:creationId xmlns:a16="http://schemas.microsoft.com/office/drawing/2014/main" id="{A96C6146-25CA-3E47-AFF6-60FBCF9625BD}"/>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8BC5178C-C535-2548-AC4B-32C076D00923}"/>
              </a:ext>
            </a:extLst>
          </p:cNvPr>
          <p:cNvSpPr>
            <a:spLocks noGrp="1"/>
          </p:cNvSpPr>
          <p:nvPr>
            <p:ph type="sldNum" sz="quarter" idx="12"/>
          </p:nvPr>
        </p:nvSpPr>
        <p:spPr/>
        <p:txBody>
          <a:bodyPr/>
          <a:lstStyle/>
          <a:p>
            <a:fld id="{A7EA2D8D-44E5-43C4-BBA1-AE3E32EF0894}" type="slidenum">
              <a:rPr lang="en-GB" smtClean="0"/>
              <a:t>48</a:t>
            </a:fld>
            <a:endParaRPr lang="en-GB" dirty="0"/>
          </a:p>
        </p:txBody>
      </p:sp>
    </p:spTree>
    <p:extLst>
      <p:ext uri="{BB962C8B-B14F-4D97-AF65-F5344CB8AC3E}">
        <p14:creationId xmlns:p14="http://schemas.microsoft.com/office/powerpoint/2010/main" val="18027703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latin typeface="+mn-lt"/>
              </a:rPr>
              <a:t>Smart interfaces</a:t>
            </a:r>
          </a:p>
        </p:txBody>
      </p:sp>
      <p:sp>
        <p:nvSpPr>
          <p:cNvPr id="3" name="Content Placeholder 2"/>
          <p:cNvSpPr>
            <a:spLocks noGrp="1"/>
          </p:cNvSpPr>
          <p:nvPr>
            <p:ph idx="1"/>
          </p:nvPr>
        </p:nvSpPr>
        <p:spPr/>
        <p:txBody>
          <a:bodyPr>
            <a:normAutofit fontScale="92500" lnSpcReduction="10000"/>
          </a:bodyPr>
          <a:lstStyle/>
          <a:p>
            <a:r>
              <a:rPr lang="en-US" sz="2800" noProof="0" dirty="0">
                <a:latin typeface="Calibri" panose="020F0502020204030204" pitchFamily="34" charset="0"/>
              </a:rPr>
              <a:t>Smart: phones, speakers, watches, cars, buildings, cites</a:t>
            </a:r>
          </a:p>
          <a:p>
            <a:r>
              <a:rPr lang="en-US" sz="2800" noProof="0" dirty="0">
                <a:latin typeface="Calibri" panose="020F0502020204030204" pitchFamily="34" charset="0"/>
              </a:rPr>
              <a:t>Smart refers to having some intelligence and connected to the internet and other devices</a:t>
            </a:r>
          </a:p>
          <a:p>
            <a:r>
              <a:rPr lang="en-US" sz="2800" noProof="0" dirty="0">
                <a:latin typeface="Calibri" panose="020F0502020204030204" pitchFamily="34" charset="0"/>
              </a:rPr>
              <a:t>Context-aware</a:t>
            </a:r>
          </a:p>
          <a:p>
            <a:pPr lvl="1">
              <a:buFont typeface="Wingdings" pitchFamily="2" charset="2"/>
              <a:buChar char="§"/>
            </a:pPr>
            <a:r>
              <a:rPr lang="en-US" noProof="0" dirty="0">
                <a:solidFill>
                  <a:schemeClr val="tx1"/>
                </a:solidFill>
                <a:latin typeface="Calibri" panose="020F0502020204030204" pitchFamily="34" charset="0"/>
              </a:rPr>
              <a:t>Understand what is happening around them and execute appropriate actions, for example, a Nest thermostat</a:t>
            </a:r>
          </a:p>
          <a:p>
            <a:r>
              <a:rPr lang="en-US" sz="2800" noProof="0" dirty="0">
                <a:latin typeface="Calibri" panose="020F0502020204030204" pitchFamily="34" charset="0"/>
              </a:rPr>
              <a:t>Human-building interaction</a:t>
            </a:r>
          </a:p>
          <a:p>
            <a:pPr lvl="1">
              <a:buFont typeface="Wingdings" pitchFamily="2" charset="2"/>
              <a:buChar char="§"/>
            </a:pPr>
            <a:r>
              <a:rPr lang="en-US" dirty="0">
                <a:solidFill>
                  <a:schemeClr val="tx1"/>
                </a:solidFill>
                <a:latin typeface="Calibri" panose="020F0502020204030204" pitchFamily="34" charset="0"/>
              </a:rPr>
              <a:t>Buildings</a:t>
            </a:r>
            <a:r>
              <a:rPr lang="en-US" noProof="0" dirty="0">
                <a:solidFill>
                  <a:schemeClr val="tx1"/>
                </a:solidFill>
                <a:latin typeface="Calibri" panose="020F0502020204030204" pitchFamily="34" charset="0"/>
              </a:rPr>
              <a:t> are designed to sense and act on behalf of the inhabitants but also allow them to have some control and interaction with the automated systems </a:t>
            </a:r>
          </a:p>
        </p:txBody>
      </p:sp>
      <p:sp>
        <p:nvSpPr>
          <p:cNvPr id="6" name="Footer Placeholder 5">
            <a:extLst>
              <a:ext uri="{FF2B5EF4-FFF2-40B4-BE49-F238E27FC236}">
                <a16:creationId xmlns:a16="http://schemas.microsoft.com/office/drawing/2014/main" id="{E2B00260-B3C0-1F4D-B9B8-4322F4DC12E3}"/>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AAD2074A-5CDF-E44A-96C8-8080897819C1}"/>
              </a:ext>
            </a:extLst>
          </p:cNvPr>
          <p:cNvSpPr>
            <a:spLocks noGrp="1"/>
          </p:cNvSpPr>
          <p:nvPr>
            <p:ph type="sldNum" sz="quarter" idx="12"/>
          </p:nvPr>
        </p:nvSpPr>
        <p:spPr/>
        <p:txBody>
          <a:bodyPr/>
          <a:lstStyle/>
          <a:p>
            <a:fld id="{A7EA2D8D-44E5-43C4-BBA1-AE3E32EF0894}" type="slidenum">
              <a:rPr lang="en-GB" smtClean="0"/>
              <a:t>49</a:t>
            </a:fld>
            <a:endParaRPr lang="en-GB" dirty="0"/>
          </a:p>
        </p:txBody>
      </p:sp>
    </p:spTree>
    <p:extLst>
      <p:ext uri="{BB962C8B-B14F-4D97-AF65-F5344CB8AC3E}">
        <p14:creationId xmlns:p14="http://schemas.microsoft.com/office/powerpoint/2010/main" val="1525819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noProof="0" dirty="0">
                <a:latin typeface="+mn-lt"/>
              </a:rPr>
              <a:t>Voice assistants (for example,  Alexa)</a:t>
            </a:r>
          </a:p>
        </p:txBody>
      </p:sp>
      <p:sp>
        <p:nvSpPr>
          <p:cNvPr id="5" name="Content Placeholder 4"/>
          <p:cNvSpPr>
            <a:spLocks noGrp="1"/>
          </p:cNvSpPr>
          <p:nvPr>
            <p:ph idx="1"/>
          </p:nvPr>
        </p:nvSpPr>
        <p:spPr/>
        <p:txBody>
          <a:bodyPr>
            <a:normAutofit lnSpcReduction="10000"/>
          </a:bodyPr>
          <a:lstStyle/>
          <a:p>
            <a:r>
              <a:rPr lang="en-US" noProof="0" dirty="0">
                <a:latin typeface="Calibri" panose="020F0502020204030204" pitchFamily="34" charset="0"/>
              </a:rPr>
              <a:t>Have become popular in many homes</a:t>
            </a:r>
          </a:p>
          <a:p>
            <a:r>
              <a:rPr lang="en-US" noProof="0" dirty="0">
                <a:latin typeface="Calibri" panose="020F0502020204030204" pitchFamily="34" charset="0"/>
              </a:rPr>
              <a:t>Allow all to use rather than being single use </a:t>
            </a:r>
          </a:p>
          <a:p>
            <a:r>
              <a:rPr lang="en-US" noProof="0" dirty="0">
                <a:latin typeface="Calibri" panose="020F0502020204030204" pitchFamily="34" charset="0"/>
              </a:rPr>
              <a:t>Support families playing games, interactive storytelling, jokes, and so forth</a:t>
            </a:r>
          </a:p>
          <a:p>
            <a:r>
              <a:rPr lang="en-US" noProof="0" dirty="0">
                <a:latin typeface="Calibri" panose="020F0502020204030204" pitchFamily="34" charset="0"/>
              </a:rPr>
              <a:t>Can encourage social and emotional bonding</a:t>
            </a:r>
          </a:p>
          <a:p>
            <a:r>
              <a:rPr lang="en-US" noProof="0" dirty="0">
                <a:latin typeface="Calibri" panose="020F0502020204030204" pitchFamily="34" charset="0"/>
              </a:rPr>
              <a:t>Young children (under 4), however, find it difficult to be understood by the voice assistants</a:t>
            </a:r>
          </a:p>
          <a:p>
            <a:pPr lvl="1">
              <a:buFont typeface="Wingdings" pitchFamily="2" charset="2"/>
              <a:buChar char="§"/>
            </a:pPr>
            <a:r>
              <a:rPr lang="en-US" noProof="0" dirty="0">
                <a:solidFill>
                  <a:schemeClr val="tx1"/>
                </a:solidFill>
                <a:latin typeface="Calibri" panose="020F0502020204030204" pitchFamily="34" charset="0"/>
              </a:rPr>
              <a:t>Frustrating for them</a:t>
            </a:r>
          </a:p>
        </p:txBody>
      </p:sp>
      <p:sp>
        <p:nvSpPr>
          <p:cNvPr id="3" name="Footer Placeholder 2">
            <a:extLst>
              <a:ext uri="{FF2B5EF4-FFF2-40B4-BE49-F238E27FC236}">
                <a16:creationId xmlns:a16="http://schemas.microsoft.com/office/drawing/2014/main" id="{F31DBE89-B7DF-0441-8421-BA928119EF63}"/>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40341C89-3469-CC46-A260-C40B70BF5267}"/>
              </a:ext>
            </a:extLst>
          </p:cNvPr>
          <p:cNvSpPr>
            <a:spLocks noGrp="1"/>
          </p:cNvSpPr>
          <p:nvPr>
            <p:ph type="sldNum" sz="quarter" idx="12"/>
          </p:nvPr>
        </p:nvSpPr>
        <p:spPr/>
        <p:txBody>
          <a:bodyPr/>
          <a:lstStyle/>
          <a:p>
            <a:fld id="{A7EA2D8D-44E5-43C4-BBA1-AE3E32EF0894}" type="slidenum">
              <a:rPr lang="en-GB" smtClean="0"/>
              <a:t>5</a:t>
            </a:fld>
            <a:endParaRPr lang="en-GB" dirty="0"/>
          </a:p>
        </p:txBody>
      </p:sp>
    </p:spTree>
    <p:extLst>
      <p:ext uri="{BB962C8B-B14F-4D97-AF65-F5344CB8AC3E}">
        <p14:creationId xmlns:p14="http://schemas.microsoft.com/office/powerpoint/2010/main" val="6515304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6" name="Rectangle 2"/>
          <p:cNvSpPr>
            <a:spLocks noGrp="1" noChangeArrowheads="1"/>
          </p:cNvSpPr>
          <p:nvPr>
            <p:ph type="title" idx="4294967295"/>
          </p:nvPr>
        </p:nvSpPr>
        <p:spPr/>
        <p:txBody>
          <a:bodyPr/>
          <a:lstStyle/>
          <a:p>
            <a:pPr eaLnBrk="1" hangingPunct="1"/>
            <a:r>
              <a:rPr lang="en-US" noProof="0" dirty="0">
                <a:latin typeface="+mn-lt"/>
              </a:rPr>
              <a:t>Which interface?</a:t>
            </a:r>
          </a:p>
        </p:txBody>
      </p:sp>
      <p:sp>
        <p:nvSpPr>
          <p:cNvPr id="192517" name="Rectangle 3"/>
          <p:cNvSpPr>
            <a:spLocks noGrp="1" noChangeArrowheads="1"/>
          </p:cNvSpPr>
          <p:nvPr>
            <p:ph type="body" idx="4294967295"/>
          </p:nvPr>
        </p:nvSpPr>
        <p:spPr/>
        <p:txBody>
          <a:bodyPr>
            <a:normAutofit/>
          </a:bodyPr>
          <a:lstStyle/>
          <a:p>
            <a:r>
              <a:rPr lang="en-US" sz="2400" noProof="0" dirty="0">
                <a:latin typeface="Calibri" panose="020F0502020204030204" pitchFamily="34" charset="0"/>
              </a:rPr>
              <a:t>Which interface to use will depend on task, users, context, cost, robustness, and so on</a:t>
            </a:r>
          </a:p>
          <a:p>
            <a:pPr eaLnBrk="1" hangingPunct="1">
              <a:spcBef>
                <a:spcPts val="800"/>
              </a:spcBef>
            </a:pPr>
            <a:r>
              <a:rPr lang="en-US" sz="2200" noProof="0" dirty="0">
                <a:latin typeface="Calibri" panose="020F0502020204030204" pitchFamily="34" charset="0"/>
              </a:rPr>
              <a:t>Is multimedia better than tangible interfaces for learning? </a:t>
            </a:r>
            <a:endParaRPr lang="en-US" sz="1000" noProof="0" dirty="0">
              <a:latin typeface="Calibri" panose="020F0502020204030204" pitchFamily="34" charset="0"/>
            </a:endParaRPr>
          </a:p>
          <a:p>
            <a:pPr eaLnBrk="1" hangingPunct="1">
              <a:spcBef>
                <a:spcPts val="800"/>
              </a:spcBef>
            </a:pPr>
            <a:r>
              <a:rPr lang="en-US" sz="2200" noProof="0" dirty="0">
                <a:latin typeface="Calibri" panose="020F0502020204030204" pitchFamily="34" charset="0"/>
              </a:rPr>
              <a:t>Is speech as effective as a command-based interface? </a:t>
            </a:r>
            <a:endParaRPr lang="en-US" sz="1000" noProof="0" dirty="0">
              <a:latin typeface="Calibri" panose="020F0502020204030204" pitchFamily="34" charset="0"/>
            </a:endParaRPr>
          </a:p>
          <a:p>
            <a:pPr eaLnBrk="1" hangingPunct="1">
              <a:spcBef>
                <a:spcPts val="800"/>
              </a:spcBef>
            </a:pPr>
            <a:r>
              <a:rPr lang="en-US" sz="2200" noProof="0" dirty="0">
                <a:latin typeface="Calibri" panose="020F0502020204030204" pitchFamily="34" charset="0"/>
              </a:rPr>
              <a:t>Is a multimodal interface more effective than a mono-modal interface? </a:t>
            </a:r>
            <a:endParaRPr lang="en-US" sz="1000" noProof="0" dirty="0">
              <a:latin typeface="Calibri" panose="020F0502020204030204" pitchFamily="34" charset="0"/>
            </a:endParaRPr>
          </a:p>
          <a:p>
            <a:pPr eaLnBrk="1" hangingPunct="1">
              <a:spcBef>
                <a:spcPts val="800"/>
              </a:spcBef>
            </a:pPr>
            <a:r>
              <a:rPr lang="en-US" sz="2200" noProof="0" dirty="0">
                <a:latin typeface="Calibri" panose="020F0502020204030204" pitchFamily="34" charset="0"/>
              </a:rPr>
              <a:t>Will wearable interfaces be better than mobile interfaces for helping people to find information in foreign cities? </a:t>
            </a:r>
            <a:endParaRPr lang="en-US" sz="1100" noProof="0" dirty="0">
              <a:latin typeface="Calibri" panose="020F0502020204030204" pitchFamily="34" charset="0"/>
            </a:endParaRPr>
          </a:p>
          <a:p>
            <a:pPr eaLnBrk="1" hangingPunct="1">
              <a:spcBef>
                <a:spcPts val="800"/>
              </a:spcBef>
            </a:pPr>
            <a:r>
              <a:rPr lang="en-US" sz="2200" noProof="0" dirty="0">
                <a:latin typeface="Calibri" panose="020F0502020204030204" pitchFamily="34" charset="0"/>
              </a:rPr>
              <a:t>Are virtual environments the ultimate interface for playing games? </a:t>
            </a:r>
            <a:endParaRPr lang="en-US" sz="1100" noProof="0" dirty="0">
              <a:latin typeface="Calibri" panose="020F0502020204030204" pitchFamily="34" charset="0"/>
            </a:endParaRPr>
          </a:p>
          <a:p>
            <a:pPr eaLnBrk="1" hangingPunct="1">
              <a:spcBef>
                <a:spcPts val="800"/>
              </a:spcBef>
            </a:pPr>
            <a:r>
              <a:rPr lang="en-US" sz="2200" noProof="0" dirty="0">
                <a:latin typeface="Calibri" panose="020F0502020204030204" pitchFamily="34" charset="0"/>
              </a:rPr>
              <a:t>Are shareable interfaces better at supporting communication and collaboration compared with using networked desktop PCs? </a:t>
            </a:r>
          </a:p>
        </p:txBody>
      </p:sp>
      <p:sp>
        <p:nvSpPr>
          <p:cNvPr id="4" name="Footer Placeholder 3">
            <a:extLst>
              <a:ext uri="{FF2B5EF4-FFF2-40B4-BE49-F238E27FC236}">
                <a16:creationId xmlns:a16="http://schemas.microsoft.com/office/drawing/2014/main" id="{54CF297B-58DE-7845-BBF7-02B0BCADEAED}"/>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8160DF68-92D0-B44B-A5E3-A4C75F843BD0}"/>
              </a:ext>
            </a:extLst>
          </p:cNvPr>
          <p:cNvSpPr>
            <a:spLocks noGrp="1"/>
          </p:cNvSpPr>
          <p:nvPr>
            <p:ph type="sldNum" sz="quarter" idx="12"/>
          </p:nvPr>
        </p:nvSpPr>
        <p:spPr/>
        <p:txBody>
          <a:bodyPr/>
          <a:lstStyle/>
          <a:p>
            <a:fld id="{A7EA2D8D-44E5-43C4-BBA1-AE3E32EF0894}" type="slidenum">
              <a:rPr lang="en-GB" smtClean="0"/>
              <a:t>50</a:t>
            </a:fld>
            <a:endParaRPr lang="en-GB" dirty="0"/>
          </a:p>
        </p:txBody>
      </p:sp>
    </p:spTree>
    <p:extLst>
      <p:ext uri="{BB962C8B-B14F-4D97-AF65-F5344CB8AC3E}">
        <p14:creationId xmlns:p14="http://schemas.microsoft.com/office/powerpoint/2010/main" val="21628758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2" name="Rectangle 2"/>
          <p:cNvSpPr>
            <a:spLocks noGrp="1" noChangeArrowheads="1"/>
          </p:cNvSpPr>
          <p:nvPr>
            <p:ph type="title" idx="4294967295"/>
          </p:nvPr>
        </p:nvSpPr>
        <p:spPr/>
        <p:txBody>
          <a:bodyPr/>
          <a:lstStyle/>
          <a:p>
            <a:pPr eaLnBrk="1" hangingPunct="1"/>
            <a:r>
              <a:rPr lang="en-US" noProof="0" dirty="0">
                <a:latin typeface="+mn-lt"/>
              </a:rPr>
              <a:t>Summary</a:t>
            </a:r>
          </a:p>
        </p:txBody>
      </p:sp>
      <p:sp>
        <p:nvSpPr>
          <p:cNvPr id="196613" name="Rectangle 3"/>
          <p:cNvSpPr>
            <a:spLocks noGrp="1" noChangeArrowheads="1"/>
          </p:cNvSpPr>
          <p:nvPr>
            <p:ph type="body" idx="4294967295"/>
          </p:nvPr>
        </p:nvSpPr>
        <p:spPr/>
        <p:txBody>
          <a:bodyPr>
            <a:normAutofit/>
          </a:bodyPr>
          <a:lstStyle/>
          <a:p>
            <a:pPr eaLnBrk="1" hangingPunct="1">
              <a:lnSpc>
                <a:spcPct val="90000"/>
              </a:lnSpc>
            </a:pPr>
            <a:r>
              <a:rPr lang="en-US" sz="2800" noProof="0" dirty="0">
                <a:latin typeface="Calibri" panose="020F0502020204030204" pitchFamily="34" charset="0"/>
              </a:rPr>
              <a:t>Many innovative interfaces have emerged in last 30 years, including speech, wearable, mobile, brain, and tangible</a:t>
            </a:r>
            <a:endParaRPr lang="en-US" sz="1200" noProof="0" dirty="0">
              <a:latin typeface="Calibri" panose="020F0502020204030204" pitchFamily="34" charset="0"/>
            </a:endParaRPr>
          </a:p>
          <a:p>
            <a:pPr eaLnBrk="1" hangingPunct="1">
              <a:lnSpc>
                <a:spcPct val="90000"/>
              </a:lnSpc>
              <a:spcBef>
                <a:spcPts val="900"/>
              </a:spcBef>
            </a:pPr>
            <a:r>
              <a:rPr lang="en-US" sz="2800" dirty="0">
                <a:latin typeface="Calibri" panose="020F0502020204030204" pitchFamily="34" charset="0"/>
              </a:rPr>
              <a:t>This raises</a:t>
            </a:r>
            <a:r>
              <a:rPr lang="en-US" sz="2800" noProof="0" dirty="0">
                <a:latin typeface="Calibri" panose="020F0502020204030204" pitchFamily="34" charset="0"/>
              </a:rPr>
              <a:t> many design and research questions as to decide which to use</a:t>
            </a:r>
            <a:endParaRPr lang="en-US" sz="1000" noProof="0" dirty="0">
              <a:latin typeface="Calibri" panose="020F0502020204030204" pitchFamily="34" charset="0"/>
            </a:endParaRPr>
          </a:p>
          <a:p>
            <a:pPr lvl="1">
              <a:lnSpc>
                <a:spcPct val="90000"/>
              </a:lnSpc>
              <a:buFont typeface="Wingdings" pitchFamily="2" charset="2"/>
              <a:buChar char="§"/>
            </a:pPr>
            <a:r>
              <a:rPr lang="en-US" sz="2400" noProof="0" dirty="0">
                <a:solidFill>
                  <a:schemeClr val="tx1"/>
                </a:solidFill>
                <a:latin typeface="Calibri" panose="020F0502020204030204" pitchFamily="34" charset="0"/>
              </a:rPr>
              <a:t>For example, how best to represent information to the user so that they can carry out ongoing activity or task</a:t>
            </a:r>
            <a:endParaRPr lang="en-US" sz="1200" noProof="0" dirty="0">
              <a:solidFill>
                <a:schemeClr val="tx1"/>
              </a:solidFill>
              <a:latin typeface="Calibri" panose="020F0502020204030204" pitchFamily="34" charset="0"/>
            </a:endParaRPr>
          </a:p>
          <a:p>
            <a:pPr>
              <a:lnSpc>
                <a:spcPct val="90000"/>
              </a:lnSpc>
              <a:spcBef>
                <a:spcPts val="900"/>
              </a:spcBef>
            </a:pPr>
            <a:r>
              <a:rPr lang="en-US" sz="2800" noProof="0" dirty="0">
                <a:latin typeface="Calibri" panose="020F0502020204030204" pitchFamily="34" charset="0"/>
              </a:rPr>
              <a:t>New smart interfaces that are context-aware and monitor people</a:t>
            </a:r>
          </a:p>
          <a:p>
            <a:pPr lvl="1">
              <a:lnSpc>
                <a:spcPct val="90000"/>
              </a:lnSpc>
              <a:buFont typeface="Wingdings" pitchFamily="2" charset="2"/>
              <a:buChar char="§"/>
            </a:pPr>
            <a:r>
              <a:rPr lang="en-US" sz="2400" noProof="0" dirty="0">
                <a:solidFill>
                  <a:schemeClr val="tx1"/>
                </a:solidFill>
                <a:latin typeface="Calibri" panose="020F0502020204030204" pitchFamily="34" charset="0"/>
              </a:rPr>
              <a:t>Raising new ethical issues concerned with what data is being collected and what it is used for </a:t>
            </a:r>
          </a:p>
        </p:txBody>
      </p:sp>
      <p:sp>
        <p:nvSpPr>
          <p:cNvPr id="4" name="Footer Placeholder 3">
            <a:extLst>
              <a:ext uri="{FF2B5EF4-FFF2-40B4-BE49-F238E27FC236}">
                <a16:creationId xmlns:a16="http://schemas.microsoft.com/office/drawing/2014/main" id="{B1710162-AD88-8B43-97CE-93EB78E436B8}"/>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DBD38F63-BA6D-F84B-AC8A-B5104F2B2F2F}"/>
              </a:ext>
            </a:extLst>
          </p:cNvPr>
          <p:cNvSpPr>
            <a:spLocks noGrp="1"/>
          </p:cNvSpPr>
          <p:nvPr>
            <p:ph type="sldNum" sz="quarter" idx="12"/>
          </p:nvPr>
        </p:nvSpPr>
        <p:spPr/>
        <p:txBody>
          <a:bodyPr/>
          <a:lstStyle/>
          <a:p>
            <a:fld id="{A7EA2D8D-44E5-43C4-BBA1-AE3E32EF0894}" type="slidenum">
              <a:rPr lang="en-GB" smtClean="0"/>
              <a:t>51</a:t>
            </a:fld>
            <a:endParaRPr lang="en-GB" dirty="0"/>
          </a:p>
        </p:txBody>
      </p:sp>
    </p:spTree>
    <p:extLst>
      <p:ext uri="{BB962C8B-B14F-4D97-AF65-F5344CB8AC3E}">
        <p14:creationId xmlns:p14="http://schemas.microsoft.com/office/powerpoint/2010/main" val="2082916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80" name="Rectangle 2"/>
          <p:cNvSpPr>
            <a:spLocks noGrp="1" noChangeArrowheads="1"/>
          </p:cNvSpPr>
          <p:nvPr>
            <p:ph type="title" idx="4294967295"/>
          </p:nvPr>
        </p:nvSpPr>
        <p:spPr/>
        <p:txBody>
          <a:bodyPr>
            <a:normAutofit fontScale="90000"/>
          </a:bodyPr>
          <a:lstStyle/>
          <a:p>
            <a:r>
              <a:rPr lang="en-US" noProof="0" dirty="0">
                <a:latin typeface="+mn-lt"/>
              </a:rPr>
              <a:t>Research and design considerations</a:t>
            </a:r>
          </a:p>
        </p:txBody>
      </p:sp>
      <p:sp>
        <p:nvSpPr>
          <p:cNvPr id="126981" name="Rectangle 3"/>
          <p:cNvSpPr>
            <a:spLocks noGrp="1" noChangeArrowheads="1"/>
          </p:cNvSpPr>
          <p:nvPr>
            <p:ph type="body" idx="4294967295"/>
          </p:nvPr>
        </p:nvSpPr>
        <p:spPr/>
        <p:txBody>
          <a:bodyPr>
            <a:normAutofit/>
          </a:bodyPr>
          <a:lstStyle/>
          <a:p>
            <a:pPr eaLnBrk="1" hangingPunct="1">
              <a:lnSpc>
                <a:spcPct val="90000"/>
              </a:lnSpc>
            </a:pPr>
            <a:r>
              <a:rPr lang="en-US" sz="2800" noProof="0" dirty="0">
                <a:latin typeface="Calibri" panose="020F0502020204030204" pitchFamily="34" charset="0"/>
              </a:rPr>
              <a:t>How to design systems that can keep conversation on track</a:t>
            </a:r>
            <a:endParaRPr lang="en-US" sz="900" noProof="0" dirty="0">
              <a:latin typeface="Calibri" panose="020F0502020204030204" pitchFamily="34" charset="0"/>
            </a:endParaRPr>
          </a:p>
          <a:p>
            <a:pPr lvl="1" eaLnBrk="1" hangingPunct="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Help people navigate efficiently through a menu system</a:t>
            </a:r>
            <a:endParaRPr lang="en-US" sz="600" noProof="0" dirty="0">
              <a:solidFill>
                <a:schemeClr val="tx1"/>
              </a:solidFill>
              <a:latin typeface="Calibri" panose="020F0502020204030204" pitchFamily="34" charset="0"/>
              <a:ea typeface="ＭＳ Ｐゴシック" charset="0"/>
            </a:endParaRPr>
          </a:p>
          <a:p>
            <a:pPr lvl="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Enable them to </a:t>
            </a:r>
            <a:r>
              <a:rPr lang="en-US" sz="2400" dirty="0">
                <a:solidFill>
                  <a:schemeClr val="tx1"/>
                </a:solidFill>
                <a:latin typeface="Calibri" panose="020F0502020204030204" pitchFamily="34" charset="0"/>
                <a:ea typeface="ＭＳ Ｐゴシック" charset="0"/>
              </a:rPr>
              <a:t>recover easily from </a:t>
            </a:r>
            <a:r>
              <a:rPr lang="en-US" sz="2400" noProof="0" dirty="0">
                <a:solidFill>
                  <a:schemeClr val="tx1"/>
                </a:solidFill>
                <a:latin typeface="Calibri" panose="020F0502020204030204" pitchFamily="34" charset="0"/>
                <a:ea typeface="ＭＳ Ｐゴシック" charset="0"/>
              </a:rPr>
              <a:t>errors</a:t>
            </a:r>
            <a:endParaRPr lang="en-US" sz="600" noProof="0" dirty="0">
              <a:solidFill>
                <a:schemeClr val="tx1"/>
              </a:solidFill>
              <a:latin typeface="Calibri" panose="020F0502020204030204" pitchFamily="34" charset="0"/>
              <a:ea typeface="ＭＳ Ｐゴシック" charset="0"/>
            </a:endParaRPr>
          </a:p>
          <a:p>
            <a:pPr lvl="1" eaLnBrk="1" hangingPunct="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Guide those who are vague or ambiguous in their requests for information or services</a:t>
            </a:r>
            <a:endParaRPr lang="en-US" sz="1300" noProof="0" dirty="0">
              <a:solidFill>
                <a:schemeClr val="tx1"/>
              </a:solidFill>
              <a:latin typeface="Calibri" panose="020F0502020204030204" pitchFamily="34" charset="0"/>
              <a:ea typeface="ＭＳ Ｐゴシック" charset="0"/>
            </a:endParaRPr>
          </a:p>
          <a:p>
            <a:pPr eaLnBrk="1" hangingPunct="1">
              <a:lnSpc>
                <a:spcPct val="90000"/>
              </a:lnSpc>
              <a:spcBef>
                <a:spcPts val="2400"/>
              </a:spcBef>
            </a:pPr>
            <a:r>
              <a:rPr lang="en-US" sz="2800" noProof="0" dirty="0">
                <a:latin typeface="Calibri" panose="020F0502020204030204" pitchFamily="34" charset="0"/>
              </a:rPr>
              <a:t>Type of voice actor (for example, male, female, neutral, or dialect) </a:t>
            </a:r>
            <a:endParaRPr lang="en-US" sz="900" noProof="0" dirty="0">
              <a:latin typeface="Calibri" panose="020F0502020204030204" pitchFamily="34" charset="0"/>
            </a:endParaRPr>
          </a:p>
          <a:p>
            <a:pPr lvl="1" eaLnBrk="1" hangingPunct="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Do people prefer to listen to and are more patient with a female or male voice, a northern or southern accent?</a:t>
            </a:r>
          </a:p>
        </p:txBody>
      </p:sp>
      <p:sp>
        <p:nvSpPr>
          <p:cNvPr id="4" name="Footer Placeholder 3">
            <a:extLst>
              <a:ext uri="{FF2B5EF4-FFF2-40B4-BE49-F238E27FC236}">
                <a16:creationId xmlns:a16="http://schemas.microsoft.com/office/drawing/2014/main" id="{E9874369-34F2-6842-BFFE-12B0D1105C1D}"/>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F007F3FD-54D7-DB44-A9BF-26410A510E06}"/>
              </a:ext>
            </a:extLst>
          </p:cNvPr>
          <p:cNvSpPr>
            <a:spLocks noGrp="1"/>
          </p:cNvSpPr>
          <p:nvPr>
            <p:ph type="sldNum" sz="quarter" idx="12"/>
          </p:nvPr>
        </p:nvSpPr>
        <p:spPr/>
        <p:txBody>
          <a:bodyPr/>
          <a:lstStyle/>
          <a:p>
            <a:fld id="{A7EA2D8D-44E5-43C4-BBA1-AE3E32EF0894}" type="slidenum">
              <a:rPr lang="en-GB" smtClean="0"/>
              <a:t>6</a:t>
            </a:fld>
            <a:endParaRPr lang="en-GB" dirty="0"/>
          </a:p>
        </p:txBody>
      </p:sp>
    </p:spTree>
    <p:extLst>
      <p:ext uri="{BB962C8B-B14F-4D97-AF65-F5344CB8AC3E}">
        <p14:creationId xmlns:p14="http://schemas.microsoft.com/office/powerpoint/2010/main" val="728561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8" name="Title 1"/>
          <p:cNvSpPr>
            <a:spLocks noGrp="1"/>
          </p:cNvSpPr>
          <p:nvPr>
            <p:ph type="title" idx="4294967295"/>
          </p:nvPr>
        </p:nvSpPr>
        <p:spPr/>
        <p:txBody>
          <a:bodyPr/>
          <a:lstStyle/>
          <a:p>
            <a:pPr eaLnBrk="1" hangingPunct="1"/>
            <a:r>
              <a:rPr lang="en-US" noProof="0" dirty="0">
                <a:latin typeface="+mn-lt"/>
              </a:rPr>
              <a:t>Pen-based devices</a:t>
            </a:r>
          </a:p>
        </p:txBody>
      </p:sp>
      <p:sp>
        <p:nvSpPr>
          <p:cNvPr id="129029" name="Content Placeholder 2"/>
          <p:cNvSpPr>
            <a:spLocks noGrp="1"/>
          </p:cNvSpPr>
          <p:nvPr>
            <p:ph idx="4294967295"/>
          </p:nvPr>
        </p:nvSpPr>
        <p:spPr/>
        <p:txBody>
          <a:bodyPr>
            <a:normAutofit lnSpcReduction="10000"/>
          </a:bodyPr>
          <a:lstStyle/>
          <a:p>
            <a:pPr eaLnBrk="1" hangingPunct="1"/>
            <a:r>
              <a:rPr lang="en-US" noProof="0" dirty="0">
                <a:latin typeface="Calibri" panose="020F0502020204030204" pitchFamily="34" charset="0"/>
              </a:rPr>
              <a:t>Enable people to write, draw, select, and move objects at an interface using light pens or styluses</a:t>
            </a:r>
          </a:p>
          <a:p>
            <a:pPr lvl="1" eaLnBrk="1" hangingPunct="1">
              <a:spcBef>
                <a:spcPts val="1800"/>
              </a:spcBef>
              <a:buFont typeface="Wingdings" pitchFamily="2" charset="2"/>
              <a:buChar char="§"/>
            </a:pPr>
            <a:r>
              <a:rPr lang="en-US" noProof="0" dirty="0">
                <a:solidFill>
                  <a:schemeClr val="tx1"/>
                </a:solidFill>
                <a:latin typeface="Calibri" panose="020F0502020204030204" pitchFamily="34" charset="0"/>
                <a:ea typeface="ＭＳ Ｐゴシック" charset="0"/>
              </a:rPr>
              <a:t>Capitalize on the well-honed drawing skills developed from childhood</a:t>
            </a:r>
            <a:endParaRPr lang="en-US" sz="1400" noProof="0" dirty="0">
              <a:solidFill>
                <a:schemeClr val="tx1"/>
              </a:solidFill>
              <a:latin typeface="Calibri" panose="020F0502020204030204" pitchFamily="34" charset="0"/>
              <a:ea typeface="ＭＳ Ｐゴシック" charset="0"/>
            </a:endParaRPr>
          </a:p>
          <a:p>
            <a:pPr eaLnBrk="1" hangingPunct="1">
              <a:spcBef>
                <a:spcPts val="1800"/>
              </a:spcBef>
            </a:pPr>
            <a:r>
              <a:rPr lang="en-US" noProof="0" dirty="0">
                <a:latin typeface="Calibri" panose="020F0502020204030204" pitchFamily="34" charset="0"/>
              </a:rPr>
              <a:t>Digital ink, for example,  Anoto, use a combination of ordinary ink pen with digital camera that digitally records everything written with the pen on special paper </a:t>
            </a:r>
          </a:p>
        </p:txBody>
      </p:sp>
      <p:sp>
        <p:nvSpPr>
          <p:cNvPr id="4" name="Footer Placeholder 3">
            <a:extLst>
              <a:ext uri="{FF2B5EF4-FFF2-40B4-BE49-F238E27FC236}">
                <a16:creationId xmlns:a16="http://schemas.microsoft.com/office/drawing/2014/main" id="{17E04B73-0251-4C4D-ABFA-37503E8FE85C}"/>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D9BF1E51-332A-A046-8C93-63A81B475F3C}"/>
              </a:ext>
            </a:extLst>
          </p:cNvPr>
          <p:cNvSpPr>
            <a:spLocks noGrp="1"/>
          </p:cNvSpPr>
          <p:nvPr>
            <p:ph type="sldNum" sz="quarter" idx="12"/>
          </p:nvPr>
        </p:nvSpPr>
        <p:spPr/>
        <p:txBody>
          <a:bodyPr/>
          <a:lstStyle/>
          <a:p>
            <a:fld id="{A7EA2D8D-44E5-43C4-BBA1-AE3E32EF0894}" type="slidenum">
              <a:rPr lang="en-GB" smtClean="0"/>
              <a:t>7</a:t>
            </a:fld>
            <a:endParaRPr lang="en-GB" dirty="0"/>
          </a:p>
        </p:txBody>
      </p:sp>
    </p:spTree>
    <p:extLst>
      <p:ext uri="{BB962C8B-B14F-4D97-AF65-F5344CB8AC3E}">
        <p14:creationId xmlns:p14="http://schemas.microsoft.com/office/powerpoint/2010/main" val="3885903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noProof="0" dirty="0">
                <a:latin typeface="+mn-lt"/>
              </a:rPr>
              <a:t>The Anoto pen being used and its internal components</a:t>
            </a:r>
          </a:p>
        </p:txBody>
      </p:sp>
      <p:pic>
        <p:nvPicPr>
          <p:cNvPr id="7" name="Content Placeholder 6" descr="Photo depicts the Anoto pen being used to fill in a paper form and a schematic showing its internal components."/>
          <p:cNvPicPr>
            <a:picLocks noGrp="1" noChangeAspect="1"/>
          </p:cNvPicPr>
          <p:nvPr>
            <p:ph idx="1"/>
          </p:nvPr>
        </p:nvPicPr>
        <p:blipFill>
          <a:blip r:embed="rId3"/>
          <a:stretch>
            <a:fillRect/>
          </a:stretch>
        </p:blipFill>
        <p:spPr>
          <a:xfrm>
            <a:off x="1907704" y="1792721"/>
            <a:ext cx="5863158" cy="4197681"/>
          </a:xfrm>
          <a:prstGeom prst="rect">
            <a:avLst/>
          </a:prstGeom>
        </p:spPr>
      </p:pic>
      <p:sp>
        <p:nvSpPr>
          <p:cNvPr id="5" name="Footer Placeholder 4">
            <a:extLst>
              <a:ext uri="{FF2B5EF4-FFF2-40B4-BE49-F238E27FC236}">
                <a16:creationId xmlns:a16="http://schemas.microsoft.com/office/drawing/2014/main" id="{F2B047A5-6EFE-A34A-BBB9-12A44259B259}"/>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CCEC26D3-4E73-9140-859A-B165328120E4}"/>
              </a:ext>
            </a:extLst>
          </p:cNvPr>
          <p:cNvSpPr>
            <a:spLocks noGrp="1"/>
          </p:cNvSpPr>
          <p:nvPr>
            <p:ph type="sldNum" sz="quarter" idx="12"/>
          </p:nvPr>
        </p:nvSpPr>
        <p:spPr/>
        <p:txBody>
          <a:bodyPr/>
          <a:lstStyle/>
          <a:p>
            <a:fld id="{A7EA2D8D-44E5-43C4-BBA1-AE3E32EF0894}" type="slidenum">
              <a:rPr lang="en-GB" smtClean="0"/>
              <a:t>8</a:t>
            </a:fld>
            <a:endParaRPr lang="en-GB" dirty="0"/>
          </a:p>
        </p:txBody>
      </p:sp>
    </p:spTree>
    <p:extLst>
      <p:ext uri="{BB962C8B-B14F-4D97-AF65-F5344CB8AC3E}">
        <p14:creationId xmlns:p14="http://schemas.microsoft.com/office/powerpoint/2010/main" val="6139376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2" name="Title 1"/>
          <p:cNvSpPr>
            <a:spLocks noGrp="1"/>
          </p:cNvSpPr>
          <p:nvPr>
            <p:ph type="title" idx="4294967295"/>
          </p:nvPr>
        </p:nvSpPr>
        <p:spPr/>
        <p:txBody>
          <a:bodyPr/>
          <a:lstStyle/>
          <a:p>
            <a:pPr eaLnBrk="1" hangingPunct="1"/>
            <a:r>
              <a:rPr lang="en-US" noProof="0" dirty="0">
                <a:latin typeface="Calibri" panose="020F0502020204030204" pitchFamily="34" charset="0"/>
              </a:rPr>
              <a:t>Advantages</a:t>
            </a:r>
          </a:p>
        </p:txBody>
      </p:sp>
      <p:sp>
        <p:nvSpPr>
          <p:cNvPr id="130053" name="Content Placeholder 2"/>
          <p:cNvSpPr>
            <a:spLocks noGrp="1"/>
          </p:cNvSpPr>
          <p:nvPr>
            <p:ph idx="4294967295"/>
          </p:nvPr>
        </p:nvSpPr>
        <p:spPr/>
        <p:txBody>
          <a:bodyPr>
            <a:normAutofit/>
          </a:bodyPr>
          <a:lstStyle/>
          <a:p>
            <a:pPr>
              <a:spcBef>
                <a:spcPts val="2400"/>
              </a:spcBef>
            </a:pPr>
            <a:r>
              <a:rPr lang="en-US" noProof="0" dirty="0">
                <a:latin typeface="Calibri" panose="020F0502020204030204" pitchFamily="34" charset="0"/>
              </a:rPr>
              <a:t>Allows users to annotate existing </a:t>
            </a:r>
            <a:r>
              <a:rPr lang="en-US" dirty="0">
                <a:latin typeface="Calibri" panose="020F0502020204030204" pitchFamily="34" charset="0"/>
              </a:rPr>
              <a:t>documents quickly and easily</a:t>
            </a:r>
            <a:endParaRPr lang="en-US" noProof="0" dirty="0">
              <a:latin typeface="Calibri" panose="020F0502020204030204" pitchFamily="34" charset="0"/>
            </a:endParaRPr>
          </a:p>
          <a:p>
            <a:pPr eaLnBrk="1" hangingPunct="1">
              <a:spcBef>
                <a:spcPts val="2400"/>
              </a:spcBef>
            </a:pPr>
            <a:r>
              <a:rPr lang="en-US" noProof="0" dirty="0">
                <a:latin typeface="Calibri" panose="020F0502020204030204" pitchFamily="34" charset="0"/>
              </a:rPr>
              <a:t>Can be used to fill in paper-based forms that can readily be converted to a digital record using standard typeface</a:t>
            </a:r>
            <a:endParaRPr lang="en-US" sz="1200" noProof="0" dirty="0">
              <a:latin typeface="Calibri" panose="020F0502020204030204" pitchFamily="34" charset="0"/>
            </a:endParaRPr>
          </a:p>
          <a:p>
            <a:pPr eaLnBrk="1" hangingPunct="1">
              <a:spcBef>
                <a:spcPts val="2400"/>
              </a:spcBef>
            </a:pPr>
            <a:r>
              <a:rPr lang="en-US" noProof="0" dirty="0">
                <a:latin typeface="Calibri" panose="020F0502020204030204" pitchFamily="34" charset="0"/>
              </a:rPr>
              <a:t>Can be used by remote teams to communicate and work on the same documents</a:t>
            </a:r>
          </a:p>
        </p:txBody>
      </p:sp>
      <p:sp>
        <p:nvSpPr>
          <p:cNvPr id="4" name="Footer Placeholder 3">
            <a:extLst>
              <a:ext uri="{FF2B5EF4-FFF2-40B4-BE49-F238E27FC236}">
                <a16:creationId xmlns:a16="http://schemas.microsoft.com/office/drawing/2014/main" id="{E5C65043-DBC8-C442-B0CC-85863060B0F2}"/>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BD4DB8D4-39B6-6742-BFB1-E602579BADA0}"/>
              </a:ext>
            </a:extLst>
          </p:cNvPr>
          <p:cNvSpPr>
            <a:spLocks noGrp="1"/>
          </p:cNvSpPr>
          <p:nvPr>
            <p:ph type="sldNum" sz="quarter" idx="12"/>
          </p:nvPr>
        </p:nvSpPr>
        <p:spPr/>
        <p:txBody>
          <a:bodyPr/>
          <a:lstStyle/>
          <a:p>
            <a:fld id="{A7EA2D8D-44E5-43C4-BBA1-AE3E32EF0894}" type="slidenum">
              <a:rPr lang="en-GB" smtClean="0"/>
              <a:t>9</a:t>
            </a:fld>
            <a:endParaRPr lang="en-GB" dirty="0"/>
          </a:p>
        </p:txBody>
      </p:sp>
    </p:spTree>
    <p:extLst>
      <p:ext uri="{BB962C8B-B14F-4D97-AF65-F5344CB8AC3E}">
        <p14:creationId xmlns:p14="http://schemas.microsoft.com/office/powerpoint/2010/main" val="3606482140"/>
      </p:ext>
    </p:extLst>
  </p:cSld>
  <p:clrMapOvr>
    <a:masterClrMapping/>
  </p:clrMapOvr>
</p:sld>
</file>

<file path=ppt/theme/theme1.xml><?xml version="1.0" encoding="utf-8"?>
<a:theme xmlns:a="http://schemas.openxmlformats.org/drawingml/2006/main" name="Office Theme">
  <a:themeElements>
    <a:clrScheme name="Custom 2">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08E00"/>
      </a:accent6>
      <a:hlink>
        <a:srgbClr val="6B9F25"/>
      </a:hlink>
      <a:folHlink>
        <a:srgbClr val="BA6906"/>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7426</TotalTime>
  <Words>3960</Words>
  <Application>Microsoft Macintosh PowerPoint</Application>
  <PresentationFormat>On-screen Show (4:3)</PresentationFormat>
  <Paragraphs>438</Paragraphs>
  <Slides>51</Slides>
  <Notes>51</Notes>
  <HiddenSlides>0</HiddenSlides>
  <MMClips>0</MMClips>
  <ScaleCrop>false</ScaleCrop>
  <HeadingPairs>
    <vt:vector size="10" baseType="variant">
      <vt:variant>
        <vt:lpstr>Fonts Used</vt:lpstr>
      </vt:variant>
      <vt:variant>
        <vt:i4>5</vt:i4>
      </vt:variant>
      <vt:variant>
        <vt:lpstr>Theme</vt:lpstr>
      </vt:variant>
      <vt:variant>
        <vt:i4>1</vt:i4>
      </vt:variant>
      <vt:variant>
        <vt:lpstr>Links</vt:lpstr>
      </vt:variant>
      <vt:variant>
        <vt:i4>1</vt:i4>
      </vt:variant>
      <vt:variant>
        <vt:lpstr>Embedded OLE Servers</vt:lpstr>
      </vt:variant>
      <vt:variant>
        <vt:i4>1</vt:i4>
      </vt:variant>
      <vt:variant>
        <vt:lpstr>Slide Titles</vt:lpstr>
      </vt:variant>
      <vt:variant>
        <vt:i4>51</vt:i4>
      </vt:variant>
    </vt:vector>
  </HeadingPairs>
  <TitlesOfParts>
    <vt:vector size="59" baseType="lpstr">
      <vt:lpstr>Arial</vt:lpstr>
      <vt:lpstr>Calibri</vt:lpstr>
      <vt:lpstr>Liberation Sans</vt:lpstr>
      <vt:lpstr>Times</vt:lpstr>
      <vt:lpstr>Wingdings</vt:lpstr>
      <vt:lpstr>Office Theme</vt:lpstr>
      <vt:lpstr>file:///Users/yrogers/Desktop/ID4-%20NEW/!OLE_LINK16</vt:lpstr>
      <vt:lpstr>Document</vt:lpstr>
      <vt:lpstr>Voice User Interfaces</vt:lpstr>
      <vt:lpstr>Have speech interfaces come of age?</vt:lpstr>
      <vt:lpstr>Modeling human conversations</vt:lpstr>
      <vt:lpstr>Structuring VUI dialogs</vt:lpstr>
      <vt:lpstr>Voice assistants (for example,  Alexa)</vt:lpstr>
      <vt:lpstr>Research and design considerations</vt:lpstr>
      <vt:lpstr>Pen-based devices</vt:lpstr>
      <vt:lpstr>The Anoto pen being used and its internal components</vt:lpstr>
      <vt:lpstr>Advantages</vt:lpstr>
      <vt:lpstr>Touchscreens</vt:lpstr>
      <vt:lpstr>A multi-touch surface</vt:lpstr>
      <vt:lpstr>Research and design considerations</vt:lpstr>
      <vt:lpstr>Gesture-based systems </vt:lpstr>
      <vt:lpstr>Gestures used in the operating theater</vt:lpstr>
      <vt:lpstr>Research and design considerations</vt:lpstr>
      <vt:lpstr>Haptic interfaces</vt:lpstr>
      <vt:lpstr>Realtime vibrotactile feedback</vt:lpstr>
      <vt:lpstr>Exoskeleton with artificial muscles that uses bubble haptic feedback </vt:lpstr>
      <vt:lpstr>Research and design considerations</vt:lpstr>
      <vt:lpstr>Multimodal Interfaces</vt:lpstr>
      <vt:lpstr>Tracking a person’s movements</vt:lpstr>
      <vt:lpstr>Research and design considerations</vt:lpstr>
      <vt:lpstr>Shareable interfaces</vt:lpstr>
      <vt:lpstr>A smartboard and an interactive tabletop interface</vt:lpstr>
      <vt:lpstr>Benefits</vt:lpstr>
      <vt:lpstr>Research and design considerations</vt:lpstr>
      <vt:lpstr>Tangible Interfaces</vt:lpstr>
      <vt:lpstr>Examples</vt:lpstr>
      <vt:lpstr>Learning to code and create with the tangible MagicCubes</vt:lpstr>
      <vt:lpstr>Benefits</vt:lpstr>
      <vt:lpstr>VoxBox</vt:lpstr>
      <vt:lpstr>Research and design considerations</vt:lpstr>
      <vt:lpstr>Augmented Reality</vt:lpstr>
      <vt:lpstr>Other examples</vt:lpstr>
      <vt:lpstr>Augmented reality overlay on a car windshield</vt:lpstr>
      <vt:lpstr>AR that uses forward facing camera</vt:lpstr>
      <vt:lpstr>Singers trying on the virtual look of two characters from the opera Akhnaten</vt:lpstr>
      <vt:lpstr>Research and design considerations</vt:lpstr>
      <vt:lpstr>Wearables</vt:lpstr>
      <vt:lpstr>Google Glass (2014)</vt:lpstr>
      <vt:lpstr>Research and design considerations</vt:lpstr>
      <vt:lpstr>Robots</vt:lpstr>
      <vt:lpstr>Social robots: Mel and Paro</vt:lpstr>
      <vt:lpstr>Drones</vt:lpstr>
      <vt:lpstr>Drone being used to survey the state of a vineyard</vt:lpstr>
      <vt:lpstr>Research and design considerations</vt:lpstr>
      <vt:lpstr>Brain-computer interfaces</vt:lpstr>
      <vt:lpstr>A brain-computer interface being used by a woman who is paralyzed to select letters on the screen</vt:lpstr>
      <vt:lpstr>Smart interfaces</vt:lpstr>
      <vt:lpstr>Which interface?</vt:lpstr>
      <vt:lpstr>Summary</vt:lpstr>
    </vt:vector>
  </TitlesOfParts>
  <Company>John Wiley and Sons, Inc.</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King, Georgia - Chichester</dc:creator>
  <cp:lastModifiedBy>Reicherts, Leon</cp:lastModifiedBy>
  <cp:revision>125</cp:revision>
  <dcterms:created xsi:type="dcterms:W3CDTF">2015-01-06T09:40:09Z</dcterms:created>
  <dcterms:modified xsi:type="dcterms:W3CDTF">2023-02-19T18:53:33Z</dcterms:modified>
</cp:coreProperties>
</file>

<file path=docProps/thumbnail.jpeg>
</file>